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56" r:id="rId2"/>
    <p:sldId id="268" r:id="rId3"/>
    <p:sldId id="257" r:id="rId4"/>
    <p:sldId id="270" r:id="rId5"/>
    <p:sldId id="271" r:id="rId6"/>
    <p:sldId id="258" r:id="rId7"/>
    <p:sldId id="259" r:id="rId8"/>
    <p:sldId id="260" r:id="rId9"/>
    <p:sldId id="262" r:id="rId10"/>
    <p:sldId id="263" r:id="rId11"/>
    <p:sldId id="264" r:id="rId12"/>
    <p:sldId id="272" r:id="rId13"/>
    <p:sldId id="265" r:id="rId14"/>
    <p:sldId id="266" r:id="rId15"/>
    <p:sldId id="273" r:id="rId16"/>
    <p:sldId id="274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2989" autoAdjust="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E13485-1DCE-42F5-8629-CAA1AAB24ACE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72ABC4-93A1-423F-9D13-3C2518D314AC}">
      <dgm:prSet custT="1"/>
      <dgm:spPr/>
      <dgm:t>
        <a:bodyPr anchor="t"/>
        <a:lstStyle/>
        <a:p>
          <a:pPr rtl="0"/>
          <a:r>
            <a:rPr lang="ru-RU" sz="1600" dirty="0" smtClean="0"/>
            <a:t>Расходы бюджета – это денежные средства, направленные на финансовое обеспечение задач и функций государственного и местного самоуправления.</a:t>
          </a:r>
          <a:endParaRPr lang="ru-RU" sz="1600" dirty="0"/>
        </a:p>
      </dgm:t>
    </dgm:pt>
    <dgm:pt modelId="{486BCF31-0575-41BF-9272-C7F06FBBE687}" type="parTrans" cxnId="{FCAAB622-0590-4D39-81CD-6780DF3BC7B6}">
      <dgm:prSet/>
      <dgm:spPr/>
      <dgm:t>
        <a:bodyPr/>
        <a:lstStyle/>
        <a:p>
          <a:endParaRPr lang="ru-RU"/>
        </a:p>
      </dgm:t>
    </dgm:pt>
    <dgm:pt modelId="{145AA8F2-B42F-4B13-A3A9-1BE1A2FC1361}" type="sibTrans" cxnId="{FCAAB622-0590-4D39-81CD-6780DF3BC7B6}">
      <dgm:prSet/>
      <dgm:spPr/>
      <dgm:t>
        <a:bodyPr/>
        <a:lstStyle/>
        <a:p>
          <a:endParaRPr lang="ru-RU"/>
        </a:p>
      </dgm:t>
    </dgm:pt>
    <dgm:pt modelId="{9D81290C-F0B6-41AE-9D80-85F9F8A3F971}">
      <dgm:prSet custT="1"/>
      <dgm:spPr/>
      <dgm:t>
        <a:bodyPr anchor="t"/>
        <a:lstStyle/>
        <a:p>
          <a:pPr algn="l" rtl="0"/>
          <a:r>
            <a:rPr lang="ru-RU" sz="1400" b="1" dirty="0" smtClean="0"/>
            <a:t>Дотации </a:t>
          </a:r>
          <a:r>
            <a:rPr lang="ru-RU" sz="1400" b="0" dirty="0" smtClean="0"/>
            <a:t>– Бюджетные средства, предоставляемые бюджету другого уровня бюджетной системы РФ на безвозмездной и безвозвратной основах для  покрытия текущих расходов.</a:t>
          </a:r>
          <a:endParaRPr lang="ru-RU" sz="1400" b="1" dirty="0"/>
        </a:p>
      </dgm:t>
    </dgm:pt>
    <dgm:pt modelId="{A435AE37-46E0-4E52-A25A-A52297A99057}" type="parTrans" cxnId="{FDDD9343-9411-4381-8461-910C1687A224}">
      <dgm:prSet/>
      <dgm:spPr/>
      <dgm:t>
        <a:bodyPr/>
        <a:lstStyle/>
        <a:p>
          <a:endParaRPr lang="ru-RU"/>
        </a:p>
      </dgm:t>
    </dgm:pt>
    <dgm:pt modelId="{F487823E-2ADE-4581-B659-643258E2A6A5}" type="sibTrans" cxnId="{FDDD9343-9411-4381-8461-910C1687A224}">
      <dgm:prSet/>
      <dgm:spPr/>
      <dgm:t>
        <a:bodyPr/>
        <a:lstStyle/>
        <a:p>
          <a:endParaRPr lang="ru-RU"/>
        </a:p>
      </dgm:t>
    </dgm:pt>
    <dgm:pt modelId="{010F24FE-7514-4E63-9AC1-8B4BACB615A6}">
      <dgm:prSet custT="1"/>
      <dgm:spPr/>
      <dgm:t>
        <a:bodyPr anchor="t"/>
        <a:lstStyle/>
        <a:p>
          <a:pPr algn="l" rtl="0"/>
          <a:r>
            <a:rPr lang="ru-RU" sz="1400" b="1" dirty="0" smtClean="0"/>
            <a:t>Субвенции</a:t>
          </a:r>
          <a:r>
            <a:rPr lang="ru-RU" sz="1400" b="0" dirty="0" smtClean="0"/>
            <a:t> – бюджетные средства, предоставляемые бюджету другого уровня бюджетной системы РФ или юридическому лицу на безвозмездной и безвозвратной основах при осуществлении определенных целевых расходов.</a:t>
          </a:r>
          <a:endParaRPr lang="ru-RU" sz="1400" b="1" dirty="0"/>
        </a:p>
      </dgm:t>
    </dgm:pt>
    <dgm:pt modelId="{17CEDE62-D769-4AC6-858D-9B209186346A}" type="parTrans" cxnId="{425A7BF5-18AB-4004-8EE8-ED82C238A6E1}">
      <dgm:prSet/>
      <dgm:spPr/>
    </dgm:pt>
    <dgm:pt modelId="{AAE133C9-5C0B-4FA6-8013-B9925AA5940B}" type="sibTrans" cxnId="{425A7BF5-18AB-4004-8EE8-ED82C238A6E1}">
      <dgm:prSet/>
      <dgm:spPr/>
    </dgm:pt>
    <dgm:pt modelId="{F116D82F-7A31-4480-BC8E-86AA1C59264A}">
      <dgm:prSet custT="1"/>
      <dgm:spPr/>
      <dgm:t>
        <a:bodyPr anchor="t"/>
        <a:lstStyle/>
        <a:p>
          <a:pPr algn="l" rtl="0"/>
          <a:r>
            <a:rPr lang="ru-RU" sz="1400" b="1" dirty="0" smtClean="0"/>
            <a:t>Субсидии</a:t>
          </a:r>
          <a:r>
            <a:rPr lang="ru-RU" sz="1400" b="0" dirty="0" smtClean="0"/>
            <a:t> - бюджетные средства, предоставляемые бюджету другого уровня бюджетной системы РФ или юридическому лицу на условиях долевого финансирования целевых расходов.</a:t>
          </a:r>
          <a:endParaRPr lang="ru-RU" sz="1400" b="1" dirty="0"/>
        </a:p>
      </dgm:t>
    </dgm:pt>
    <dgm:pt modelId="{41258762-0C3B-406B-9D5F-91B779BFB232}" type="parTrans" cxnId="{48968B03-878C-4895-B96A-96F15FC227E1}">
      <dgm:prSet/>
      <dgm:spPr/>
    </dgm:pt>
    <dgm:pt modelId="{35A74DD6-9FD7-4BE8-97E4-4421E3B16DE2}" type="sibTrans" cxnId="{48968B03-878C-4895-B96A-96F15FC227E1}">
      <dgm:prSet/>
      <dgm:spPr/>
    </dgm:pt>
    <dgm:pt modelId="{28371B09-6B23-447E-A1B0-7538DE2734B6}" type="pres">
      <dgm:prSet presAssocID="{DEE13485-1DCE-42F5-8629-CAA1AAB24AC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A96DE6-D270-4FC2-8F0B-B6C49695E760}" type="pres">
      <dgm:prSet presAssocID="{3272ABC4-93A1-423F-9D13-3C2518D314AC}" presName="circle1" presStyleLbl="node1" presStyleIdx="0" presStyleCnt="4" custScaleX="100001" custScaleY="92798" custLinFactNeighborX="0" custLinFactNeighborY="2038"/>
      <dgm:spPr/>
    </dgm:pt>
    <dgm:pt modelId="{4233B67D-87A7-4893-A2C4-35281448E88E}" type="pres">
      <dgm:prSet presAssocID="{3272ABC4-93A1-423F-9D13-3C2518D314AC}" presName="space" presStyleCnt="0"/>
      <dgm:spPr/>
    </dgm:pt>
    <dgm:pt modelId="{D39F0018-3FC5-4BAC-8B5A-50F1D5F0F005}" type="pres">
      <dgm:prSet presAssocID="{3272ABC4-93A1-423F-9D13-3C2518D314AC}" presName="rect1" presStyleLbl="alignAcc1" presStyleIdx="0" presStyleCnt="4" custScaleY="100000" custLinFactNeighborX="0"/>
      <dgm:spPr/>
      <dgm:t>
        <a:bodyPr/>
        <a:lstStyle/>
        <a:p>
          <a:endParaRPr lang="ru-RU"/>
        </a:p>
      </dgm:t>
    </dgm:pt>
    <dgm:pt modelId="{7315FC2D-1360-42C7-8EDC-CAF0D4CD9D7D}" type="pres">
      <dgm:prSet presAssocID="{9D81290C-F0B6-41AE-9D80-85F9F8A3F971}" presName="vertSpace2" presStyleLbl="node1" presStyleIdx="0" presStyleCnt="4"/>
      <dgm:spPr/>
    </dgm:pt>
    <dgm:pt modelId="{2F251F1D-C873-4BC8-B6CB-2D015946B9DD}" type="pres">
      <dgm:prSet presAssocID="{9D81290C-F0B6-41AE-9D80-85F9F8A3F971}" presName="circle2" presStyleLbl="node1" presStyleIdx="1" presStyleCnt="4"/>
      <dgm:spPr/>
    </dgm:pt>
    <dgm:pt modelId="{A965D3CC-0040-4053-AA32-BA2479EEB504}" type="pres">
      <dgm:prSet presAssocID="{9D81290C-F0B6-41AE-9D80-85F9F8A3F971}" presName="rect2" presStyleLbl="alignAcc1" presStyleIdx="1" presStyleCnt="4" custScaleX="100000" custScaleY="24745" custLinFactNeighborX="0" custLinFactNeighborY="-32543"/>
      <dgm:spPr/>
      <dgm:t>
        <a:bodyPr/>
        <a:lstStyle/>
        <a:p>
          <a:endParaRPr lang="ru-RU"/>
        </a:p>
      </dgm:t>
    </dgm:pt>
    <dgm:pt modelId="{9BACECCD-E8C4-45BD-8EAE-CA2F854F3965}" type="pres">
      <dgm:prSet presAssocID="{010F24FE-7514-4E63-9AC1-8B4BACB615A6}" presName="vertSpace3" presStyleLbl="node1" presStyleIdx="1" presStyleCnt="4"/>
      <dgm:spPr/>
    </dgm:pt>
    <dgm:pt modelId="{1D87F246-314D-4EB6-B517-02771911A524}" type="pres">
      <dgm:prSet presAssocID="{010F24FE-7514-4E63-9AC1-8B4BACB615A6}" presName="circle3" presStyleLbl="node1" presStyleIdx="2" presStyleCnt="4"/>
      <dgm:spPr/>
    </dgm:pt>
    <dgm:pt modelId="{33B5FE53-148B-476D-B545-3B6BACBB7220}" type="pres">
      <dgm:prSet presAssocID="{010F24FE-7514-4E63-9AC1-8B4BACB615A6}" presName="rect3" presStyleLbl="alignAcc1" presStyleIdx="2" presStyleCnt="4" custScaleY="50417" custLinFactNeighborX="0" custLinFactNeighborY="-15580"/>
      <dgm:spPr/>
      <dgm:t>
        <a:bodyPr/>
        <a:lstStyle/>
        <a:p>
          <a:endParaRPr lang="ru-RU"/>
        </a:p>
      </dgm:t>
    </dgm:pt>
    <dgm:pt modelId="{426077A1-4A07-46AB-AA97-942CFB2031FD}" type="pres">
      <dgm:prSet presAssocID="{F116D82F-7A31-4480-BC8E-86AA1C59264A}" presName="vertSpace4" presStyleLbl="node1" presStyleIdx="2" presStyleCnt="4"/>
      <dgm:spPr/>
    </dgm:pt>
    <dgm:pt modelId="{43FCE90A-FBB2-4003-B5E3-903E1ED0189A}" type="pres">
      <dgm:prSet presAssocID="{F116D82F-7A31-4480-BC8E-86AA1C59264A}" presName="circle4" presStyleLbl="node1" presStyleIdx="3" presStyleCnt="4"/>
      <dgm:spPr/>
    </dgm:pt>
    <dgm:pt modelId="{0D5F0AE6-EA96-48EA-80F6-781B9D3990D7}" type="pres">
      <dgm:prSet presAssocID="{F116D82F-7A31-4480-BC8E-86AA1C59264A}" presName="rect4" presStyleLbl="alignAcc1" presStyleIdx="3" presStyleCnt="4" custLinFactNeighborX="1202" custLinFactNeighborY="45591"/>
      <dgm:spPr/>
      <dgm:t>
        <a:bodyPr/>
        <a:lstStyle/>
        <a:p>
          <a:endParaRPr lang="ru-RU"/>
        </a:p>
      </dgm:t>
    </dgm:pt>
    <dgm:pt modelId="{19AF5657-BA8A-43B6-8D41-D773779AEBD3}" type="pres">
      <dgm:prSet presAssocID="{3272ABC4-93A1-423F-9D13-3C2518D314AC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86D9DB-AA4C-40F4-A5F2-1716746670BF}" type="pres">
      <dgm:prSet presAssocID="{9D81290C-F0B6-41AE-9D80-85F9F8A3F971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11736F-8230-4BC7-BCC5-6361C712D3F9}" type="pres">
      <dgm:prSet presAssocID="{010F24FE-7514-4E63-9AC1-8B4BACB615A6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BE7743-4EF6-4E67-8D52-3E4A996CAD53}" type="pres">
      <dgm:prSet presAssocID="{F116D82F-7A31-4480-BC8E-86AA1C59264A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FBF038-B68E-4BB6-8B49-8F49F2961BDB}" type="presOf" srcId="{010F24FE-7514-4E63-9AC1-8B4BACB615A6}" destId="{0211736F-8230-4BC7-BCC5-6361C712D3F9}" srcOrd="1" destOrd="0" presId="urn:microsoft.com/office/officeart/2005/8/layout/target3"/>
    <dgm:cxn modelId="{66482851-D816-4419-BF7A-C08A3D7807E2}" type="presOf" srcId="{3272ABC4-93A1-423F-9D13-3C2518D314AC}" destId="{19AF5657-BA8A-43B6-8D41-D773779AEBD3}" srcOrd="1" destOrd="0" presId="urn:microsoft.com/office/officeart/2005/8/layout/target3"/>
    <dgm:cxn modelId="{FCAAB622-0590-4D39-81CD-6780DF3BC7B6}" srcId="{DEE13485-1DCE-42F5-8629-CAA1AAB24ACE}" destId="{3272ABC4-93A1-423F-9D13-3C2518D314AC}" srcOrd="0" destOrd="0" parTransId="{486BCF31-0575-41BF-9272-C7F06FBBE687}" sibTransId="{145AA8F2-B42F-4B13-A3A9-1BE1A2FC1361}"/>
    <dgm:cxn modelId="{425A7BF5-18AB-4004-8EE8-ED82C238A6E1}" srcId="{DEE13485-1DCE-42F5-8629-CAA1AAB24ACE}" destId="{010F24FE-7514-4E63-9AC1-8B4BACB615A6}" srcOrd="2" destOrd="0" parTransId="{17CEDE62-D769-4AC6-858D-9B209186346A}" sibTransId="{AAE133C9-5C0B-4FA6-8013-B9925AA5940B}"/>
    <dgm:cxn modelId="{FDDD9343-9411-4381-8461-910C1687A224}" srcId="{DEE13485-1DCE-42F5-8629-CAA1AAB24ACE}" destId="{9D81290C-F0B6-41AE-9D80-85F9F8A3F971}" srcOrd="1" destOrd="0" parTransId="{A435AE37-46E0-4E52-A25A-A52297A99057}" sibTransId="{F487823E-2ADE-4581-B659-643258E2A6A5}"/>
    <dgm:cxn modelId="{F74A1E7F-6DCD-4602-BCE4-125883F01DDA}" type="presOf" srcId="{9D81290C-F0B6-41AE-9D80-85F9F8A3F971}" destId="{1986D9DB-AA4C-40F4-A5F2-1716746670BF}" srcOrd="1" destOrd="0" presId="urn:microsoft.com/office/officeart/2005/8/layout/target3"/>
    <dgm:cxn modelId="{96E49960-B368-471A-8067-A296CAF6C4A5}" type="presOf" srcId="{9D81290C-F0B6-41AE-9D80-85F9F8A3F971}" destId="{A965D3CC-0040-4053-AA32-BA2479EEB504}" srcOrd="0" destOrd="0" presId="urn:microsoft.com/office/officeart/2005/8/layout/target3"/>
    <dgm:cxn modelId="{7E706C4C-3503-43CF-8D57-D0310914B2D8}" type="presOf" srcId="{F116D82F-7A31-4480-BC8E-86AA1C59264A}" destId="{D0BE7743-4EF6-4E67-8D52-3E4A996CAD53}" srcOrd="1" destOrd="0" presId="urn:microsoft.com/office/officeart/2005/8/layout/target3"/>
    <dgm:cxn modelId="{04AC2259-A315-4FD0-8C20-5F2FD368F11B}" type="presOf" srcId="{3272ABC4-93A1-423F-9D13-3C2518D314AC}" destId="{D39F0018-3FC5-4BAC-8B5A-50F1D5F0F005}" srcOrd="0" destOrd="0" presId="urn:microsoft.com/office/officeart/2005/8/layout/target3"/>
    <dgm:cxn modelId="{39DE76DC-D510-4565-8613-C4F28F294E31}" type="presOf" srcId="{010F24FE-7514-4E63-9AC1-8B4BACB615A6}" destId="{33B5FE53-148B-476D-B545-3B6BACBB7220}" srcOrd="0" destOrd="0" presId="urn:microsoft.com/office/officeart/2005/8/layout/target3"/>
    <dgm:cxn modelId="{D0A52228-AA48-407C-9812-136B791C6F16}" type="presOf" srcId="{F116D82F-7A31-4480-BC8E-86AA1C59264A}" destId="{0D5F0AE6-EA96-48EA-80F6-781B9D3990D7}" srcOrd="0" destOrd="0" presId="urn:microsoft.com/office/officeart/2005/8/layout/target3"/>
    <dgm:cxn modelId="{9C5F66DF-5B03-4E05-BCA0-BE2C11A7594E}" type="presOf" srcId="{DEE13485-1DCE-42F5-8629-CAA1AAB24ACE}" destId="{28371B09-6B23-447E-A1B0-7538DE2734B6}" srcOrd="0" destOrd="0" presId="urn:microsoft.com/office/officeart/2005/8/layout/target3"/>
    <dgm:cxn modelId="{48968B03-878C-4895-B96A-96F15FC227E1}" srcId="{DEE13485-1DCE-42F5-8629-CAA1AAB24ACE}" destId="{F116D82F-7A31-4480-BC8E-86AA1C59264A}" srcOrd="3" destOrd="0" parTransId="{41258762-0C3B-406B-9D5F-91B779BFB232}" sibTransId="{35A74DD6-9FD7-4BE8-97E4-4421E3B16DE2}"/>
    <dgm:cxn modelId="{1A8B5027-FFB8-4940-8437-5A16CBB796D7}" type="presParOf" srcId="{28371B09-6B23-447E-A1B0-7538DE2734B6}" destId="{37A96DE6-D270-4FC2-8F0B-B6C49695E760}" srcOrd="0" destOrd="0" presId="urn:microsoft.com/office/officeart/2005/8/layout/target3"/>
    <dgm:cxn modelId="{78E74B15-5019-4E11-99F3-AFA49B213F99}" type="presParOf" srcId="{28371B09-6B23-447E-A1B0-7538DE2734B6}" destId="{4233B67D-87A7-4893-A2C4-35281448E88E}" srcOrd="1" destOrd="0" presId="urn:microsoft.com/office/officeart/2005/8/layout/target3"/>
    <dgm:cxn modelId="{1EEFC583-30C0-4522-91A1-74BE5FF6C641}" type="presParOf" srcId="{28371B09-6B23-447E-A1B0-7538DE2734B6}" destId="{D39F0018-3FC5-4BAC-8B5A-50F1D5F0F005}" srcOrd="2" destOrd="0" presId="urn:microsoft.com/office/officeart/2005/8/layout/target3"/>
    <dgm:cxn modelId="{00B12E7A-EF86-4981-91A1-3AC51C54B2A9}" type="presParOf" srcId="{28371B09-6B23-447E-A1B0-7538DE2734B6}" destId="{7315FC2D-1360-42C7-8EDC-CAF0D4CD9D7D}" srcOrd="3" destOrd="0" presId="urn:microsoft.com/office/officeart/2005/8/layout/target3"/>
    <dgm:cxn modelId="{D649F023-24CB-4F36-980C-F4CC3C9FF757}" type="presParOf" srcId="{28371B09-6B23-447E-A1B0-7538DE2734B6}" destId="{2F251F1D-C873-4BC8-B6CB-2D015946B9DD}" srcOrd="4" destOrd="0" presId="urn:microsoft.com/office/officeart/2005/8/layout/target3"/>
    <dgm:cxn modelId="{B9496ED8-73CB-499A-9C98-4D218A04408E}" type="presParOf" srcId="{28371B09-6B23-447E-A1B0-7538DE2734B6}" destId="{A965D3CC-0040-4053-AA32-BA2479EEB504}" srcOrd="5" destOrd="0" presId="urn:microsoft.com/office/officeart/2005/8/layout/target3"/>
    <dgm:cxn modelId="{58A0C97D-587E-4E77-BC2D-8FBA0FD94F70}" type="presParOf" srcId="{28371B09-6B23-447E-A1B0-7538DE2734B6}" destId="{9BACECCD-E8C4-45BD-8EAE-CA2F854F3965}" srcOrd="6" destOrd="0" presId="urn:microsoft.com/office/officeart/2005/8/layout/target3"/>
    <dgm:cxn modelId="{BB70C805-6CEA-4FCC-97B7-143309E5F65E}" type="presParOf" srcId="{28371B09-6B23-447E-A1B0-7538DE2734B6}" destId="{1D87F246-314D-4EB6-B517-02771911A524}" srcOrd="7" destOrd="0" presId="urn:microsoft.com/office/officeart/2005/8/layout/target3"/>
    <dgm:cxn modelId="{7887F48E-F30D-4185-B97F-A433B77ABEC8}" type="presParOf" srcId="{28371B09-6B23-447E-A1B0-7538DE2734B6}" destId="{33B5FE53-148B-476D-B545-3B6BACBB7220}" srcOrd="8" destOrd="0" presId="urn:microsoft.com/office/officeart/2005/8/layout/target3"/>
    <dgm:cxn modelId="{2651648E-6FC7-4B38-AE36-870C746DAE73}" type="presParOf" srcId="{28371B09-6B23-447E-A1B0-7538DE2734B6}" destId="{426077A1-4A07-46AB-AA97-942CFB2031FD}" srcOrd="9" destOrd="0" presId="urn:microsoft.com/office/officeart/2005/8/layout/target3"/>
    <dgm:cxn modelId="{98F30169-C14D-4BD5-978D-7419A1AF7BE8}" type="presParOf" srcId="{28371B09-6B23-447E-A1B0-7538DE2734B6}" destId="{43FCE90A-FBB2-4003-B5E3-903E1ED0189A}" srcOrd="10" destOrd="0" presId="urn:microsoft.com/office/officeart/2005/8/layout/target3"/>
    <dgm:cxn modelId="{4FBF85AA-A512-41CE-9E4B-4A570048441B}" type="presParOf" srcId="{28371B09-6B23-447E-A1B0-7538DE2734B6}" destId="{0D5F0AE6-EA96-48EA-80F6-781B9D3990D7}" srcOrd="11" destOrd="0" presId="urn:microsoft.com/office/officeart/2005/8/layout/target3"/>
    <dgm:cxn modelId="{64E407B1-5416-4482-BDF8-B287BCB41AE2}" type="presParOf" srcId="{28371B09-6B23-447E-A1B0-7538DE2734B6}" destId="{19AF5657-BA8A-43B6-8D41-D773779AEBD3}" srcOrd="12" destOrd="0" presId="urn:microsoft.com/office/officeart/2005/8/layout/target3"/>
    <dgm:cxn modelId="{8DADF6F1-91E8-4442-B037-E99028E45AED}" type="presParOf" srcId="{28371B09-6B23-447E-A1B0-7538DE2734B6}" destId="{1986D9DB-AA4C-40F4-A5F2-1716746670BF}" srcOrd="13" destOrd="0" presId="urn:microsoft.com/office/officeart/2005/8/layout/target3"/>
    <dgm:cxn modelId="{59D054DD-633D-4563-9850-CC523E91156E}" type="presParOf" srcId="{28371B09-6B23-447E-A1B0-7538DE2734B6}" destId="{0211736F-8230-4BC7-BCC5-6361C712D3F9}" srcOrd="14" destOrd="0" presId="urn:microsoft.com/office/officeart/2005/8/layout/target3"/>
    <dgm:cxn modelId="{FD32AA25-A833-4EB5-B6DE-19C1D501C6E6}" type="presParOf" srcId="{28371B09-6B23-447E-A1B0-7538DE2734B6}" destId="{D0BE7743-4EF6-4E67-8D52-3E4A996CAD53}" srcOrd="15" destOrd="0" presId="urn:microsoft.com/office/officeart/2005/8/layout/targe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C0E1D6-AC42-43F1-B09B-D2F06A49F1EA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B32501-4715-4114-A2DA-ABAFAE107467}">
      <dgm:prSet phldrT="[Текст]" custT="1"/>
      <dgm:spPr/>
      <dgm:t>
        <a:bodyPr/>
        <a:lstStyle/>
        <a:p>
          <a:r>
            <a:rPr lang="ru-RU" sz="2400" b="1" dirty="0" smtClean="0"/>
            <a:t>Налоговые доходы</a:t>
          </a:r>
          <a:endParaRPr lang="ru-RU" sz="2400" b="1" dirty="0"/>
        </a:p>
      </dgm:t>
    </dgm:pt>
    <dgm:pt modelId="{10E6C768-7029-4965-AF4E-7513D197B5E1}" type="parTrans" cxnId="{41D1773A-C4E0-41F6-B7EE-5A93D1A4C072}">
      <dgm:prSet/>
      <dgm:spPr/>
      <dgm:t>
        <a:bodyPr/>
        <a:lstStyle/>
        <a:p>
          <a:endParaRPr lang="ru-RU"/>
        </a:p>
      </dgm:t>
    </dgm:pt>
    <dgm:pt modelId="{2A53F7D7-B427-4AB3-AE84-82725D7E4716}" type="sibTrans" cxnId="{41D1773A-C4E0-41F6-B7EE-5A93D1A4C072}">
      <dgm:prSet/>
      <dgm:spPr/>
      <dgm:t>
        <a:bodyPr/>
        <a:lstStyle/>
        <a:p>
          <a:endParaRPr lang="ru-RU"/>
        </a:p>
      </dgm:t>
    </dgm:pt>
    <dgm:pt modelId="{233BB439-48FC-4CC5-A856-FA8808E550A5}">
      <dgm:prSet phldrT="[Текст]" custT="1"/>
      <dgm:spPr/>
      <dgm:t>
        <a:bodyPr/>
        <a:lstStyle/>
        <a:p>
          <a:r>
            <a:rPr lang="ru-RU" sz="1400" dirty="0" smtClean="0"/>
            <a:t>Поступления от уплаты налогов, установленных Налоговым кодексом РФ.</a:t>
          </a:r>
          <a:endParaRPr lang="ru-RU" sz="1400" dirty="0"/>
        </a:p>
      </dgm:t>
    </dgm:pt>
    <dgm:pt modelId="{1AC9C73C-12E2-4D65-B58F-30F7E0D34CCA}" type="parTrans" cxnId="{132316FA-60F4-4A9F-A9C9-CC1A3EC55221}">
      <dgm:prSet/>
      <dgm:spPr/>
      <dgm:t>
        <a:bodyPr/>
        <a:lstStyle/>
        <a:p>
          <a:endParaRPr lang="ru-RU"/>
        </a:p>
      </dgm:t>
    </dgm:pt>
    <dgm:pt modelId="{8D5C6867-CFED-499B-871C-E9168F26336E}" type="sibTrans" cxnId="{132316FA-60F4-4A9F-A9C9-CC1A3EC55221}">
      <dgm:prSet/>
      <dgm:spPr/>
      <dgm:t>
        <a:bodyPr/>
        <a:lstStyle/>
        <a:p>
          <a:endParaRPr lang="ru-RU"/>
        </a:p>
      </dgm:t>
    </dgm:pt>
    <dgm:pt modelId="{A4518D5E-232D-4439-A8E0-5441631D21EC}">
      <dgm:prSet phldrT="[Текст]" custT="1"/>
      <dgm:spPr/>
      <dgm:t>
        <a:bodyPr/>
        <a:lstStyle/>
        <a:p>
          <a:r>
            <a:rPr lang="ru-RU" sz="1400" dirty="0" smtClean="0"/>
            <a:t>Акцизы, налог на доходы физических лиц, земельный налог и др.</a:t>
          </a:r>
          <a:endParaRPr lang="ru-RU" sz="1400" dirty="0"/>
        </a:p>
      </dgm:t>
    </dgm:pt>
    <dgm:pt modelId="{16A06419-AB42-41FC-B5B5-CC53AE0DD77E}" type="parTrans" cxnId="{E89A45F5-0705-4DF0-8BA2-A0449E38E957}">
      <dgm:prSet/>
      <dgm:spPr/>
      <dgm:t>
        <a:bodyPr/>
        <a:lstStyle/>
        <a:p>
          <a:endParaRPr lang="ru-RU"/>
        </a:p>
      </dgm:t>
    </dgm:pt>
    <dgm:pt modelId="{3F061B95-52D4-4F66-A138-46282CC05E95}" type="sibTrans" cxnId="{E89A45F5-0705-4DF0-8BA2-A0449E38E957}">
      <dgm:prSet/>
      <dgm:spPr/>
      <dgm:t>
        <a:bodyPr/>
        <a:lstStyle/>
        <a:p>
          <a:endParaRPr lang="ru-RU"/>
        </a:p>
      </dgm:t>
    </dgm:pt>
    <dgm:pt modelId="{6D8DFBA4-EB8B-498A-AB67-750C1C92A5F2}">
      <dgm:prSet phldrT="[Текст]" custT="1"/>
      <dgm:spPr/>
      <dgm:t>
        <a:bodyPr/>
        <a:lstStyle/>
        <a:p>
          <a:r>
            <a:rPr lang="ru-RU" sz="1400" dirty="0" smtClean="0"/>
            <a:t>Поступления от уплаты других платежей и сборов, установленных Законодательством РФ, а также штрафов за нарушение законодательства.</a:t>
          </a:r>
          <a:endParaRPr lang="ru-RU" sz="1400" dirty="0"/>
        </a:p>
      </dgm:t>
    </dgm:pt>
    <dgm:pt modelId="{BCDF29E3-1BB1-4AA1-8022-B574E56C6826}" type="parTrans" cxnId="{623C7841-6D89-4225-B967-0E3683C47A1B}">
      <dgm:prSet/>
      <dgm:spPr/>
      <dgm:t>
        <a:bodyPr/>
        <a:lstStyle/>
        <a:p>
          <a:endParaRPr lang="ru-RU"/>
        </a:p>
      </dgm:t>
    </dgm:pt>
    <dgm:pt modelId="{F9093462-8769-4CE4-9B66-A64BB1AE889E}" type="sibTrans" cxnId="{623C7841-6D89-4225-B967-0E3683C47A1B}">
      <dgm:prSet/>
      <dgm:spPr/>
      <dgm:t>
        <a:bodyPr/>
        <a:lstStyle/>
        <a:p>
          <a:endParaRPr lang="ru-RU"/>
        </a:p>
      </dgm:t>
    </dgm:pt>
    <dgm:pt modelId="{7864F99B-2E38-4C4E-93EF-4FE90392021A}">
      <dgm:prSet phldrT="[Текст]" custT="1"/>
      <dgm:spPr/>
      <dgm:t>
        <a:bodyPr/>
        <a:lstStyle/>
        <a:p>
          <a:r>
            <a:rPr lang="ru-RU" sz="2400" b="1" dirty="0" smtClean="0"/>
            <a:t>Безвозмездные поступления</a:t>
          </a:r>
          <a:endParaRPr lang="ru-RU" sz="2400" b="1" dirty="0"/>
        </a:p>
      </dgm:t>
    </dgm:pt>
    <dgm:pt modelId="{43AF4A18-673D-4C4F-ABF3-B8D5B0A07C52}" type="parTrans" cxnId="{21B670CA-B764-4AFC-8F2F-1FE0EB43C526}">
      <dgm:prSet/>
      <dgm:spPr/>
      <dgm:t>
        <a:bodyPr/>
        <a:lstStyle/>
        <a:p>
          <a:endParaRPr lang="ru-RU"/>
        </a:p>
      </dgm:t>
    </dgm:pt>
    <dgm:pt modelId="{EA6A1ADA-167B-4BD2-BC7B-3D2D7BCA6A33}" type="sibTrans" cxnId="{21B670CA-B764-4AFC-8F2F-1FE0EB43C526}">
      <dgm:prSet/>
      <dgm:spPr/>
      <dgm:t>
        <a:bodyPr/>
        <a:lstStyle/>
        <a:p>
          <a:endParaRPr lang="ru-RU"/>
        </a:p>
      </dgm:t>
    </dgm:pt>
    <dgm:pt modelId="{A952417C-9BF7-418B-86AC-B7F629C16E1A}">
      <dgm:prSet phldrT="[Текст]" custT="1"/>
      <dgm:spPr/>
      <dgm:t>
        <a:bodyPr/>
        <a:lstStyle/>
        <a:p>
          <a:r>
            <a:rPr lang="ru-RU" sz="1400" dirty="0" smtClean="0"/>
            <a:t>Поступления от других бюджетов бюджетной системы (межбюджетные трансферты).</a:t>
          </a:r>
          <a:endParaRPr lang="ru-RU" sz="1400" dirty="0"/>
        </a:p>
      </dgm:t>
    </dgm:pt>
    <dgm:pt modelId="{B2A52205-496A-4897-8CCC-7E1A2917BA30}" type="parTrans" cxnId="{576E7F46-620F-4A8D-86B4-C238FF5C077C}">
      <dgm:prSet/>
      <dgm:spPr/>
      <dgm:t>
        <a:bodyPr/>
        <a:lstStyle/>
        <a:p>
          <a:endParaRPr lang="ru-RU"/>
        </a:p>
      </dgm:t>
    </dgm:pt>
    <dgm:pt modelId="{7B322A2C-DDC0-4B0C-A32B-89C6858337C7}" type="sibTrans" cxnId="{576E7F46-620F-4A8D-86B4-C238FF5C077C}">
      <dgm:prSet/>
      <dgm:spPr/>
      <dgm:t>
        <a:bodyPr/>
        <a:lstStyle/>
        <a:p>
          <a:endParaRPr lang="ru-RU"/>
        </a:p>
      </dgm:t>
    </dgm:pt>
    <dgm:pt modelId="{9DFB6902-D2F0-4160-B9FF-B582EB967B7D}">
      <dgm:prSet phldrT="[Текст]" custT="1"/>
      <dgm:spPr/>
      <dgm:t>
        <a:bodyPr/>
        <a:lstStyle/>
        <a:p>
          <a:r>
            <a:rPr lang="ru-RU" sz="1400" dirty="0" smtClean="0"/>
            <a:t>Например: дотации, субвенции, субсидии.</a:t>
          </a:r>
          <a:endParaRPr lang="ru-RU" sz="1400" dirty="0"/>
        </a:p>
      </dgm:t>
    </dgm:pt>
    <dgm:pt modelId="{990DF288-DDA8-4B86-8604-5106C936C46F}" type="parTrans" cxnId="{7BD3403B-DFAE-4857-AC9F-A6BA614E7138}">
      <dgm:prSet/>
      <dgm:spPr/>
      <dgm:t>
        <a:bodyPr/>
        <a:lstStyle/>
        <a:p>
          <a:endParaRPr lang="ru-RU"/>
        </a:p>
      </dgm:t>
    </dgm:pt>
    <dgm:pt modelId="{09D478EF-09AC-4149-A63B-193068CAE3A3}" type="sibTrans" cxnId="{7BD3403B-DFAE-4857-AC9F-A6BA614E7138}">
      <dgm:prSet/>
      <dgm:spPr/>
      <dgm:t>
        <a:bodyPr/>
        <a:lstStyle/>
        <a:p>
          <a:endParaRPr lang="ru-RU"/>
        </a:p>
      </dgm:t>
    </dgm:pt>
    <dgm:pt modelId="{7E2F8A77-0A3B-4889-AB93-B87585ABE31E}">
      <dgm:prSet phldrT="[Текст]" custT="1"/>
      <dgm:spPr/>
      <dgm:t>
        <a:bodyPr/>
        <a:lstStyle/>
        <a:p>
          <a:r>
            <a:rPr lang="ru-RU" sz="2400" b="1" dirty="0" smtClean="0"/>
            <a:t>Неналоговые доходы</a:t>
          </a:r>
          <a:endParaRPr lang="ru-RU" sz="2400" b="1" dirty="0"/>
        </a:p>
      </dgm:t>
    </dgm:pt>
    <dgm:pt modelId="{BE14AB8E-2BF1-43AF-A9EB-3488040CADD3}" type="sibTrans" cxnId="{05CE6154-2D24-4031-B1DC-F063CCC5358E}">
      <dgm:prSet/>
      <dgm:spPr/>
      <dgm:t>
        <a:bodyPr/>
        <a:lstStyle/>
        <a:p>
          <a:endParaRPr lang="ru-RU"/>
        </a:p>
      </dgm:t>
    </dgm:pt>
    <dgm:pt modelId="{88E1168F-3EAD-49C3-8C91-73346E8BCF8F}" type="parTrans" cxnId="{05CE6154-2D24-4031-B1DC-F063CCC5358E}">
      <dgm:prSet/>
      <dgm:spPr/>
      <dgm:t>
        <a:bodyPr/>
        <a:lstStyle/>
        <a:p>
          <a:endParaRPr lang="ru-RU"/>
        </a:p>
      </dgm:t>
    </dgm:pt>
    <dgm:pt modelId="{8D43AC08-56A0-4050-9707-BCD94072B5A6}" type="pres">
      <dgm:prSet presAssocID="{82C0E1D6-AC42-43F1-B09B-D2F06A49F1E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7EBE1F-2EF8-477A-A49F-B7FCCFBE47BC}" type="pres">
      <dgm:prSet presAssocID="{86B32501-4715-4114-A2DA-ABAFAE107467}" presName="circle1" presStyleLbl="node1" presStyleIdx="0" presStyleCnt="3"/>
      <dgm:spPr/>
    </dgm:pt>
    <dgm:pt modelId="{144B2CC0-410A-4D76-9532-921E6257D86D}" type="pres">
      <dgm:prSet presAssocID="{86B32501-4715-4114-A2DA-ABAFAE107467}" presName="space" presStyleCnt="0"/>
      <dgm:spPr/>
    </dgm:pt>
    <dgm:pt modelId="{5AB450D5-6B0F-4210-B3A9-CE341DBB8826}" type="pres">
      <dgm:prSet presAssocID="{86B32501-4715-4114-A2DA-ABAFAE107467}" presName="rect1" presStyleLbl="alignAcc1" presStyleIdx="0" presStyleCnt="3"/>
      <dgm:spPr/>
      <dgm:t>
        <a:bodyPr/>
        <a:lstStyle/>
        <a:p>
          <a:endParaRPr lang="ru-RU"/>
        </a:p>
      </dgm:t>
    </dgm:pt>
    <dgm:pt modelId="{7938E32C-3932-4A6A-85BB-A36888DFA8AC}" type="pres">
      <dgm:prSet presAssocID="{7E2F8A77-0A3B-4889-AB93-B87585ABE31E}" presName="vertSpace2" presStyleLbl="node1" presStyleIdx="0" presStyleCnt="3"/>
      <dgm:spPr/>
    </dgm:pt>
    <dgm:pt modelId="{E34E0846-CAB5-41FA-B5A6-E7561CBF2450}" type="pres">
      <dgm:prSet presAssocID="{7E2F8A77-0A3B-4889-AB93-B87585ABE31E}" presName="circle2" presStyleLbl="node1" presStyleIdx="1" presStyleCnt="3"/>
      <dgm:spPr/>
    </dgm:pt>
    <dgm:pt modelId="{5D28437A-30B2-459A-90BD-DB5D40C1F5BF}" type="pres">
      <dgm:prSet presAssocID="{7E2F8A77-0A3B-4889-AB93-B87585ABE31E}" presName="rect2" presStyleLbl="alignAcc1" presStyleIdx="1" presStyleCnt="3"/>
      <dgm:spPr/>
      <dgm:t>
        <a:bodyPr/>
        <a:lstStyle/>
        <a:p>
          <a:endParaRPr lang="ru-RU"/>
        </a:p>
      </dgm:t>
    </dgm:pt>
    <dgm:pt modelId="{568ADE5B-163B-4157-A817-1873C36AC16E}" type="pres">
      <dgm:prSet presAssocID="{7864F99B-2E38-4C4E-93EF-4FE90392021A}" presName="vertSpace3" presStyleLbl="node1" presStyleIdx="1" presStyleCnt="3"/>
      <dgm:spPr/>
    </dgm:pt>
    <dgm:pt modelId="{867D1D21-6D1E-4DC8-B445-F52EE6981CAA}" type="pres">
      <dgm:prSet presAssocID="{7864F99B-2E38-4C4E-93EF-4FE90392021A}" presName="circle3" presStyleLbl="node1" presStyleIdx="2" presStyleCnt="3"/>
      <dgm:spPr/>
    </dgm:pt>
    <dgm:pt modelId="{658F8AA7-E9F2-4D1B-A443-33808AC2B949}" type="pres">
      <dgm:prSet presAssocID="{7864F99B-2E38-4C4E-93EF-4FE90392021A}" presName="rect3" presStyleLbl="alignAcc1" presStyleIdx="2" presStyleCnt="3"/>
      <dgm:spPr/>
      <dgm:t>
        <a:bodyPr/>
        <a:lstStyle/>
        <a:p>
          <a:endParaRPr lang="ru-RU"/>
        </a:p>
      </dgm:t>
    </dgm:pt>
    <dgm:pt modelId="{FA67822D-F37F-4EF7-A93C-2D6F1008782C}" type="pres">
      <dgm:prSet presAssocID="{86B32501-4715-4114-A2DA-ABAFAE107467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FD4E21-E536-4622-BCB3-555E5386B038}" type="pres">
      <dgm:prSet presAssocID="{86B32501-4715-4114-A2DA-ABAFAE107467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B70354-F867-433C-ADF5-6067377D0CA6}" type="pres">
      <dgm:prSet presAssocID="{7E2F8A77-0A3B-4889-AB93-B87585ABE31E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611BD1-5CC3-4250-9D05-0751DF3494C7}" type="pres">
      <dgm:prSet presAssocID="{7E2F8A77-0A3B-4889-AB93-B87585ABE31E}" presName="rect2ChTx" presStyleLbl="alignAcc1" presStyleIdx="2" presStyleCnt="3" custScaleX="109615" custScaleY="1025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3203F1-2D39-4273-9705-9D16A6AFBDF8}" type="pres">
      <dgm:prSet presAssocID="{7864F99B-2E38-4C4E-93EF-4FE90392021A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F9E4A6-293F-4DF7-9820-DC3A0EF2ABC8}" type="pres">
      <dgm:prSet presAssocID="{7864F99B-2E38-4C4E-93EF-4FE90392021A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B670CA-B764-4AFC-8F2F-1FE0EB43C526}" srcId="{82C0E1D6-AC42-43F1-B09B-D2F06A49F1EA}" destId="{7864F99B-2E38-4C4E-93EF-4FE90392021A}" srcOrd="2" destOrd="0" parTransId="{43AF4A18-673D-4C4F-ABF3-B8D5B0A07C52}" sibTransId="{EA6A1ADA-167B-4BD2-BC7B-3D2D7BCA6A33}"/>
    <dgm:cxn modelId="{1DE6CD70-7E61-4ABA-B935-070842277BFF}" type="presOf" srcId="{7E2F8A77-0A3B-4889-AB93-B87585ABE31E}" destId="{A8B70354-F867-433C-ADF5-6067377D0CA6}" srcOrd="1" destOrd="0" presId="urn:microsoft.com/office/officeart/2005/8/layout/target3"/>
    <dgm:cxn modelId="{29E4928A-9615-4D95-8174-692E125877BE}" type="presOf" srcId="{A4518D5E-232D-4439-A8E0-5441631D21EC}" destId="{59FD4E21-E536-4622-BCB3-555E5386B038}" srcOrd="0" destOrd="1" presId="urn:microsoft.com/office/officeart/2005/8/layout/target3"/>
    <dgm:cxn modelId="{05CE6154-2D24-4031-B1DC-F063CCC5358E}" srcId="{82C0E1D6-AC42-43F1-B09B-D2F06A49F1EA}" destId="{7E2F8A77-0A3B-4889-AB93-B87585ABE31E}" srcOrd="1" destOrd="0" parTransId="{88E1168F-3EAD-49C3-8C91-73346E8BCF8F}" sibTransId="{BE14AB8E-2BF1-43AF-A9EB-3488040CADD3}"/>
    <dgm:cxn modelId="{3E0FE4C1-5AD6-4872-BFE2-C4810FF3F143}" type="presOf" srcId="{6D8DFBA4-EB8B-498A-AB67-750C1C92A5F2}" destId="{B2611BD1-5CC3-4250-9D05-0751DF3494C7}" srcOrd="0" destOrd="0" presId="urn:microsoft.com/office/officeart/2005/8/layout/target3"/>
    <dgm:cxn modelId="{48D6660A-B411-4327-ABC2-73AC3CDD6402}" type="presOf" srcId="{7864F99B-2E38-4C4E-93EF-4FE90392021A}" destId="{EB3203F1-2D39-4273-9705-9D16A6AFBDF8}" srcOrd="1" destOrd="0" presId="urn:microsoft.com/office/officeart/2005/8/layout/target3"/>
    <dgm:cxn modelId="{43388B40-FE94-4A1F-9171-2BFB41CE847A}" type="presOf" srcId="{233BB439-48FC-4CC5-A856-FA8808E550A5}" destId="{59FD4E21-E536-4622-BCB3-555E5386B038}" srcOrd="0" destOrd="0" presId="urn:microsoft.com/office/officeart/2005/8/layout/target3"/>
    <dgm:cxn modelId="{132316FA-60F4-4A9F-A9C9-CC1A3EC55221}" srcId="{86B32501-4715-4114-A2DA-ABAFAE107467}" destId="{233BB439-48FC-4CC5-A856-FA8808E550A5}" srcOrd="0" destOrd="0" parTransId="{1AC9C73C-12E2-4D65-B58F-30F7E0D34CCA}" sibTransId="{8D5C6867-CFED-499B-871C-E9168F26336E}"/>
    <dgm:cxn modelId="{40C1B510-F255-4799-9A35-615D9C40C4B8}" type="presOf" srcId="{7E2F8A77-0A3B-4889-AB93-B87585ABE31E}" destId="{5D28437A-30B2-459A-90BD-DB5D40C1F5BF}" srcOrd="0" destOrd="0" presId="urn:microsoft.com/office/officeart/2005/8/layout/target3"/>
    <dgm:cxn modelId="{09B515D5-D014-4F50-930C-D7A828B1ED1E}" type="presOf" srcId="{86B32501-4715-4114-A2DA-ABAFAE107467}" destId="{5AB450D5-6B0F-4210-B3A9-CE341DBB8826}" srcOrd="0" destOrd="0" presId="urn:microsoft.com/office/officeart/2005/8/layout/target3"/>
    <dgm:cxn modelId="{0F150DFA-7C7B-4C3C-9CD6-D0BF395B9FBF}" type="presOf" srcId="{7864F99B-2E38-4C4E-93EF-4FE90392021A}" destId="{658F8AA7-E9F2-4D1B-A443-33808AC2B949}" srcOrd="0" destOrd="0" presId="urn:microsoft.com/office/officeart/2005/8/layout/target3"/>
    <dgm:cxn modelId="{623C7841-6D89-4225-B967-0E3683C47A1B}" srcId="{7E2F8A77-0A3B-4889-AB93-B87585ABE31E}" destId="{6D8DFBA4-EB8B-498A-AB67-750C1C92A5F2}" srcOrd="0" destOrd="0" parTransId="{BCDF29E3-1BB1-4AA1-8022-B574E56C6826}" sibTransId="{F9093462-8769-4CE4-9B66-A64BB1AE889E}"/>
    <dgm:cxn modelId="{DDA86807-C96F-4069-9C90-61A53091D959}" type="presOf" srcId="{9DFB6902-D2F0-4160-B9FF-B582EB967B7D}" destId="{D0F9E4A6-293F-4DF7-9820-DC3A0EF2ABC8}" srcOrd="0" destOrd="1" presId="urn:microsoft.com/office/officeart/2005/8/layout/target3"/>
    <dgm:cxn modelId="{1F0922D5-A09D-4617-87BA-42905015CD0E}" type="presOf" srcId="{86B32501-4715-4114-A2DA-ABAFAE107467}" destId="{FA67822D-F37F-4EF7-A93C-2D6F1008782C}" srcOrd="1" destOrd="0" presId="urn:microsoft.com/office/officeart/2005/8/layout/target3"/>
    <dgm:cxn modelId="{41D1773A-C4E0-41F6-B7EE-5A93D1A4C072}" srcId="{82C0E1D6-AC42-43F1-B09B-D2F06A49F1EA}" destId="{86B32501-4715-4114-A2DA-ABAFAE107467}" srcOrd="0" destOrd="0" parTransId="{10E6C768-7029-4965-AF4E-7513D197B5E1}" sibTransId="{2A53F7D7-B427-4AB3-AE84-82725D7E4716}"/>
    <dgm:cxn modelId="{DDE32A3A-C672-4127-B4D5-92A15D0E9F43}" type="presOf" srcId="{82C0E1D6-AC42-43F1-B09B-D2F06A49F1EA}" destId="{8D43AC08-56A0-4050-9707-BCD94072B5A6}" srcOrd="0" destOrd="0" presId="urn:microsoft.com/office/officeart/2005/8/layout/target3"/>
    <dgm:cxn modelId="{7BD3403B-DFAE-4857-AC9F-A6BA614E7138}" srcId="{7864F99B-2E38-4C4E-93EF-4FE90392021A}" destId="{9DFB6902-D2F0-4160-B9FF-B582EB967B7D}" srcOrd="1" destOrd="0" parTransId="{990DF288-DDA8-4B86-8604-5106C936C46F}" sibTransId="{09D478EF-09AC-4149-A63B-193068CAE3A3}"/>
    <dgm:cxn modelId="{77A42DB1-F6A6-4632-A655-02B9308DDD25}" type="presOf" srcId="{A952417C-9BF7-418B-86AC-B7F629C16E1A}" destId="{D0F9E4A6-293F-4DF7-9820-DC3A0EF2ABC8}" srcOrd="0" destOrd="0" presId="urn:microsoft.com/office/officeart/2005/8/layout/target3"/>
    <dgm:cxn modelId="{576E7F46-620F-4A8D-86B4-C238FF5C077C}" srcId="{7864F99B-2E38-4C4E-93EF-4FE90392021A}" destId="{A952417C-9BF7-418B-86AC-B7F629C16E1A}" srcOrd="0" destOrd="0" parTransId="{B2A52205-496A-4897-8CCC-7E1A2917BA30}" sibTransId="{7B322A2C-DDC0-4B0C-A32B-89C6858337C7}"/>
    <dgm:cxn modelId="{E89A45F5-0705-4DF0-8BA2-A0449E38E957}" srcId="{86B32501-4715-4114-A2DA-ABAFAE107467}" destId="{A4518D5E-232D-4439-A8E0-5441631D21EC}" srcOrd="1" destOrd="0" parTransId="{16A06419-AB42-41FC-B5B5-CC53AE0DD77E}" sibTransId="{3F061B95-52D4-4F66-A138-46282CC05E95}"/>
    <dgm:cxn modelId="{1F1CDBD2-4E26-46A3-B9B1-85B5BF93DAE5}" type="presParOf" srcId="{8D43AC08-56A0-4050-9707-BCD94072B5A6}" destId="{DC7EBE1F-2EF8-477A-A49F-B7FCCFBE47BC}" srcOrd="0" destOrd="0" presId="urn:microsoft.com/office/officeart/2005/8/layout/target3"/>
    <dgm:cxn modelId="{BDCC1273-F4D8-4DB2-93B1-F4D20D9E1EDA}" type="presParOf" srcId="{8D43AC08-56A0-4050-9707-BCD94072B5A6}" destId="{144B2CC0-410A-4D76-9532-921E6257D86D}" srcOrd="1" destOrd="0" presId="urn:microsoft.com/office/officeart/2005/8/layout/target3"/>
    <dgm:cxn modelId="{2787F161-9673-4E4F-A2C9-778BD6936260}" type="presParOf" srcId="{8D43AC08-56A0-4050-9707-BCD94072B5A6}" destId="{5AB450D5-6B0F-4210-B3A9-CE341DBB8826}" srcOrd="2" destOrd="0" presId="urn:microsoft.com/office/officeart/2005/8/layout/target3"/>
    <dgm:cxn modelId="{F7612E29-8259-41B3-BCAD-2557E87B8DD6}" type="presParOf" srcId="{8D43AC08-56A0-4050-9707-BCD94072B5A6}" destId="{7938E32C-3932-4A6A-85BB-A36888DFA8AC}" srcOrd="3" destOrd="0" presId="urn:microsoft.com/office/officeart/2005/8/layout/target3"/>
    <dgm:cxn modelId="{A56496E9-B1D8-4F8B-85A9-BFFA0DE4AA68}" type="presParOf" srcId="{8D43AC08-56A0-4050-9707-BCD94072B5A6}" destId="{E34E0846-CAB5-41FA-B5A6-E7561CBF2450}" srcOrd="4" destOrd="0" presId="urn:microsoft.com/office/officeart/2005/8/layout/target3"/>
    <dgm:cxn modelId="{11759BDB-EF03-4F52-B0E9-0C1C59C7D86D}" type="presParOf" srcId="{8D43AC08-56A0-4050-9707-BCD94072B5A6}" destId="{5D28437A-30B2-459A-90BD-DB5D40C1F5BF}" srcOrd="5" destOrd="0" presId="urn:microsoft.com/office/officeart/2005/8/layout/target3"/>
    <dgm:cxn modelId="{BE7DA632-40FB-44F5-8553-05CB178C4047}" type="presParOf" srcId="{8D43AC08-56A0-4050-9707-BCD94072B5A6}" destId="{568ADE5B-163B-4157-A817-1873C36AC16E}" srcOrd="6" destOrd="0" presId="urn:microsoft.com/office/officeart/2005/8/layout/target3"/>
    <dgm:cxn modelId="{94D3B6C0-5B5C-423E-9271-BC5E17B8FBD0}" type="presParOf" srcId="{8D43AC08-56A0-4050-9707-BCD94072B5A6}" destId="{867D1D21-6D1E-4DC8-B445-F52EE6981CAA}" srcOrd="7" destOrd="0" presId="urn:microsoft.com/office/officeart/2005/8/layout/target3"/>
    <dgm:cxn modelId="{6EA799DB-4AE1-43A9-85E6-411F6CB369F3}" type="presParOf" srcId="{8D43AC08-56A0-4050-9707-BCD94072B5A6}" destId="{658F8AA7-E9F2-4D1B-A443-33808AC2B949}" srcOrd="8" destOrd="0" presId="urn:microsoft.com/office/officeart/2005/8/layout/target3"/>
    <dgm:cxn modelId="{63854EF5-8F5A-4880-B9F5-42CA277C4D43}" type="presParOf" srcId="{8D43AC08-56A0-4050-9707-BCD94072B5A6}" destId="{FA67822D-F37F-4EF7-A93C-2D6F1008782C}" srcOrd="9" destOrd="0" presId="urn:microsoft.com/office/officeart/2005/8/layout/target3"/>
    <dgm:cxn modelId="{E86CCE6D-3BE2-4ECB-BBEC-BC9C219E14B9}" type="presParOf" srcId="{8D43AC08-56A0-4050-9707-BCD94072B5A6}" destId="{59FD4E21-E536-4622-BCB3-555E5386B038}" srcOrd="10" destOrd="0" presId="urn:microsoft.com/office/officeart/2005/8/layout/target3"/>
    <dgm:cxn modelId="{A640C4FF-0EC1-4707-9CA9-BD3C8D9DA5DA}" type="presParOf" srcId="{8D43AC08-56A0-4050-9707-BCD94072B5A6}" destId="{A8B70354-F867-433C-ADF5-6067377D0CA6}" srcOrd="11" destOrd="0" presId="urn:microsoft.com/office/officeart/2005/8/layout/target3"/>
    <dgm:cxn modelId="{9319226D-466A-4551-AA9A-F74317D35FA3}" type="presParOf" srcId="{8D43AC08-56A0-4050-9707-BCD94072B5A6}" destId="{B2611BD1-5CC3-4250-9D05-0751DF3494C7}" srcOrd="12" destOrd="0" presId="urn:microsoft.com/office/officeart/2005/8/layout/target3"/>
    <dgm:cxn modelId="{9DA086FC-9DB0-48D0-8904-FE9DBF00E543}" type="presParOf" srcId="{8D43AC08-56A0-4050-9707-BCD94072B5A6}" destId="{EB3203F1-2D39-4273-9705-9D16A6AFBDF8}" srcOrd="13" destOrd="0" presId="urn:microsoft.com/office/officeart/2005/8/layout/target3"/>
    <dgm:cxn modelId="{54CF12CE-5CFF-42DD-8A69-EC812A7D8089}" type="presParOf" srcId="{8D43AC08-56A0-4050-9707-BCD94072B5A6}" destId="{D0F9E4A6-293F-4DF7-9820-DC3A0EF2ABC8}" srcOrd="14" destOrd="0" presId="urn:microsoft.com/office/officeart/2005/8/layout/targe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ИСПОЛНЕНИЕ БЮДЖЕТА</a:t>
            </a:r>
            <a:br>
              <a:rPr lang="ru-RU" dirty="0" smtClean="0"/>
            </a:br>
            <a:r>
              <a:rPr lang="ru-RU" dirty="0" smtClean="0"/>
              <a:t>ВЫРИЦКОГО ГОРОДСКОГО ПОСЕЛЕНИЯ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432199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Муниципальное образование</a:t>
            </a:r>
          </a:p>
          <a:p>
            <a:pPr algn="ctr"/>
            <a:r>
              <a:rPr lang="ru-RU" dirty="0" err="1" smtClean="0"/>
              <a:t>Вырицкое</a:t>
            </a:r>
            <a:r>
              <a:rPr lang="ru-RU" dirty="0" smtClean="0"/>
              <a:t> городское поселение</a:t>
            </a:r>
          </a:p>
          <a:p>
            <a:pPr algn="ctr"/>
            <a:r>
              <a:rPr lang="ru-RU" dirty="0" smtClean="0"/>
              <a:t>Гатчинского муниципального района</a:t>
            </a:r>
          </a:p>
          <a:p>
            <a:pPr algn="ctr"/>
            <a:r>
              <a:rPr lang="ru-RU" dirty="0" smtClean="0"/>
              <a:t>Ленинградской области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2021г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</a:t>
            </a:r>
            <a:r>
              <a:rPr lang="ru-RU" sz="3600" dirty="0" smtClean="0"/>
              <a:t>Доходы бюджета</a:t>
            </a:r>
            <a:br>
              <a:rPr lang="ru-RU" sz="3600" dirty="0" smtClean="0"/>
            </a:br>
            <a:r>
              <a:rPr lang="ru-RU" sz="3600" dirty="0" smtClean="0"/>
              <a:t>     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571472" y="428604"/>
            <a:ext cx="857256" cy="78581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      </a:t>
            </a:r>
            <a:r>
              <a:rPr lang="ru-RU" sz="2000" dirty="0" smtClean="0"/>
              <a:t>Исполнение Доходов </a:t>
            </a:r>
            <a:r>
              <a:rPr lang="ru-RU" sz="2000" dirty="0" smtClean="0"/>
              <a:t>бюджета </a:t>
            </a:r>
            <a:r>
              <a:rPr lang="ru-RU" sz="2000" dirty="0" err="1" smtClean="0"/>
              <a:t>Вырицкого</a:t>
            </a:r>
            <a:r>
              <a:rPr lang="ru-RU" sz="2000" dirty="0" smtClean="0"/>
              <a:t> городского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               поселения </a:t>
            </a:r>
            <a:r>
              <a:rPr lang="ru-RU" sz="2400" dirty="0" smtClean="0"/>
              <a:t>в 2021 году </a:t>
            </a:r>
            <a:r>
              <a:rPr lang="ru-RU" sz="1400" dirty="0" smtClean="0"/>
              <a:t>(тыс.руб.)</a:t>
            </a:r>
            <a:endParaRPr lang="ru-RU" sz="2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42910" y="1071546"/>
          <a:ext cx="7929620" cy="5143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7771"/>
                <a:gridCol w="1081312"/>
                <a:gridCol w="1009224"/>
                <a:gridCol w="1081313"/>
              </a:tblGrid>
              <a:tr h="739409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bg1"/>
                          </a:solidFill>
                        </a:rPr>
                        <a:t>Наименование</a:t>
                      </a:r>
                      <a:r>
                        <a:rPr lang="ru-RU" sz="900" baseline="0" dirty="0" smtClean="0">
                          <a:solidFill>
                            <a:schemeClr val="bg1"/>
                          </a:solidFill>
                        </a:rPr>
                        <a:t> показателя</a:t>
                      </a:r>
                      <a:endParaRPr lang="ru-RU" sz="9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bg1"/>
                          </a:solidFill>
                        </a:rPr>
                        <a:t>Утверждено на 2021 год</a:t>
                      </a:r>
                      <a:endParaRPr lang="ru-RU" sz="9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bg1"/>
                          </a:solidFill>
                        </a:rPr>
                        <a:t>Исполнено в 2021год</a:t>
                      </a:r>
                    </a:p>
                    <a:p>
                      <a:pPr algn="ctr"/>
                      <a:endParaRPr lang="ru-RU" sz="9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bg1"/>
                          </a:solidFill>
                        </a:rPr>
                        <a:t>% исполнения</a:t>
                      </a:r>
                      <a:endParaRPr lang="ru-RU" sz="9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36095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/>
                        <a:t>Налоговые доходы</a:t>
                      </a:r>
                      <a:endParaRPr lang="ru-RU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/>
                        <a:t>91215,46</a:t>
                      </a:r>
                      <a:endParaRPr lang="ru-RU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/>
                        <a:t>90975,26</a:t>
                      </a:r>
                      <a:endParaRPr lang="ru-RU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/>
                        <a:t>99,7</a:t>
                      </a:r>
                      <a:endParaRPr lang="ru-RU" sz="900" b="1" dirty="0"/>
                    </a:p>
                  </a:txBody>
                  <a:tcPr/>
                </a:tc>
              </a:tr>
              <a:tr h="336095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Налог на доходы физических лиц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28612,80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25582,67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89,4</a:t>
                      </a:r>
                      <a:endParaRPr lang="ru-RU" sz="900" dirty="0"/>
                    </a:p>
                  </a:txBody>
                  <a:tcPr/>
                </a:tc>
              </a:tr>
              <a:tr h="336095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Акцизы на нефтепродукты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13180,00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14456,27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109,7</a:t>
                      </a:r>
                      <a:endParaRPr lang="ru-RU" sz="900" dirty="0"/>
                    </a:p>
                  </a:txBody>
                  <a:tcPr/>
                </a:tc>
              </a:tr>
              <a:tr h="336095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Единый сельскохозяйственный налог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622,66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sz="900" dirty="0" smtClean="0"/>
                        <a:t>622,66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100,0</a:t>
                      </a:r>
                      <a:endParaRPr lang="ru-RU" sz="900" dirty="0"/>
                    </a:p>
                  </a:txBody>
                  <a:tcPr/>
                </a:tc>
              </a:tr>
              <a:tr h="336095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Налог на имущество физических лиц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1800,00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1568,59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87,1</a:t>
                      </a:r>
                      <a:endParaRPr lang="ru-RU" sz="900" dirty="0"/>
                    </a:p>
                  </a:txBody>
                  <a:tcPr/>
                </a:tc>
              </a:tr>
              <a:tr h="336095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Земельный налог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47000,00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48745,07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103,7</a:t>
                      </a:r>
                      <a:endParaRPr lang="ru-RU" sz="900" dirty="0"/>
                    </a:p>
                  </a:txBody>
                  <a:tcPr/>
                </a:tc>
              </a:tr>
              <a:tr h="336095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/>
                        <a:t>Неналоговые доходы</a:t>
                      </a:r>
                      <a:endParaRPr lang="ru-RU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/>
                        <a:t>18293,69</a:t>
                      </a:r>
                      <a:endParaRPr lang="ru-RU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/>
                        <a:t>18340,62</a:t>
                      </a:r>
                      <a:endParaRPr lang="ru-RU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/>
                        <a:t>100,3</a:t>
                      </a:r>
                      <a:endParaRPr lang="ru-RU" sz="900" b="1" dirty="0"/>
                    </a:p>
                  </a:txBody>
                  <a:tcPr/>
                </a:tc>
              </a:tr>
              <a:tr h="537753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4100,00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3913,63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95,5</a:t>
                      </a:r>
                      <a:endParaRPr lang="ru-RU" sz="900" dirty="0"/>
                    </a:p>
                  </a:txBody>
                  <a:tcPr/>
                </a:tc>
              </a:tr>
              <a:tr h="505426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Прочие доходы от оказания платных услуг и компенсации затрат государства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4646,76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4600,21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99,0</a:t>
                      </a:r>
                      <a:endParaRPr lang="ru-RU" sz="900" dirty="0"/>
                    </a:p>
                  </a:txBody>
                  <a:tcPr/>
                </a:tc>
              </a:tr>
              <a:tr h="336095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Доходы от продажи материальных и нематериальных активов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9000,00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9287,04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103,2</a:t>
                      </a:r>
                      <a:endParaRPr lang="ru-RU" sz="900" dirty="0"/>
                    </a:p>
                  </a:txBody>
                  <a:tcPr/>
                </a:tc>
              </a:tr>
              <a:tr h="336095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Штрафы, санкции, возмещение ущерба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36,93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36,91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99,9</a:t>
                      </a:r>
                      <a:endParaRPr lang="ru-RU" sz="900" dirty="0"/>
                    </a:p>
                  </a:txBody>
                  <a:tcPr/>
                </a:tc>
              </a:tr>
              <a:tr h="336095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Прочие</a:t>
                      </a:r>
                      <a:r>
                        <a:rPr lang="ru-RU" sz="900" baseline="0" dirty="0" smtClean="0"/>
                        <a:t> неналоговые доходы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180,0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179,37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99,7</a:t>
                      </a:r>
                      <a:endParaRPr lang="ru-RU" sz="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Равнобедренный треугольник 3"/>
          <p:cNvSpPr/>
          <p:nvPr/>
        </p:nvSpPr>
        <p:spPr>
          <a:xfrm>
            <a:off x="785786" y="357166"/>
            <a:ext cx="571504" cy="4286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57224" y="714356"/>
          <a:ext cx="7715304" cy="5715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9294"/>
                <a:gridCol w="1601290"/>
                <a:gridCol w="1310146"/>
                <a:gridCol w="1164574"/>
              </a:tblGrid>
              <a:tr h="435733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bg1"/>
                          </a:solidFill>
                        </a:rPr>
                        <a:t>Наименование</a:t>
                      </a:r>
                      <a:r>
                        <a:rPr lang="ru-RU" sz="900" baseline="0" dirty="0" smtClean="0">
                          <a:solidFill>
                            <a:schemeClr val="bg1"/>
                          </a:solidFill>
                        </a:rPr>
                        <a:t> показателя</a:t>
                      </a:r>
                      <a:endParaRPr lang="ru-RU" sz="9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bg1"/>
                          </a:solidFill>
                        </a:rPr>
                        <a:t>Утверждено на 2021 год</a:t>
                      </a:r>
                      <a:endParaRPr lang="ru-RU" sz="9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bg1"/>
                          </a:solidFill>
                        </a:rPr>
                        <a:t>Исполнено в 2021год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bg1"/>
                          </a:solidFill>
                        </a:rPr>
                        <a:t>% исполнения</a:t>
                      </a:r>
                      <a:endParaRPr lang="ru-RU" sz="9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35733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/>
                        <a:t>Безвозмездные поступления</a:t>
                      </a:r>
                      <a:endParaRPr lang="ru-RU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/>
                        <a:t>56506,41</a:t>
                      </a:r>
                      <a:endParaRPr lang="ru-RU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/>
                        <a:t>55737,03</a:t>
                      </a:r>
                      <a:endParaRPr lang="ru-RU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/>
                        <a:t>98,6</a:t>
                      </a:r>
                      <a:endParaRPr lang="ru-RU" sz="900" b="1" dirty="0"/>
                    </a:p>
                  </a:txBody>
                  <a:tcPr/>
                </a:tc>
              </a:tr>
              <a:tr h="435733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Дотации бюджетам поселений на выравнивание бюджетной обеспеченности 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27351,00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27351,00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100,0</a:t>
                      </a:r>
                      <a:endParaRPr lang="ru-RU" sz="900" dirty="0"/>
                    </a:p>
                  </a:txBody>
                  <a:tcPr/>
                </a:tc>
              </a:tr>
              <a:tr h="435733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Субсидии бюджетам городских поселений на осуществление дорожной.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8709,30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8709,30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100,0</a:t>
                      </a:r>
                      <a:endParaRPr lang="ru-RU" sz="900" dirty="0"/>
                    </a:p>
                  </a:txBody>
                  <a:tcPr/>
                </a:tc>
              </a:tr>
              <a:tr h="611586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Субсидии бюджетам городских поселений на обустройство контейнерных площадок для раздельного накопления твердых коммунальных отходов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100,13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100,13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100,0</a:t>
                      </a:r>
                      <a:endParaRPr lang="ru-RU" sz="900" dirty="0"/>
                    </a:p>
                  </a:txBody>
                  <a:tcPr/>
                </a:tc>
              </a:tr>
              <a:tr h="435733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Субсидии бюджетам городских поселений на поддержку отрасли культуры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100,00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100,00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100,00</a:t>
                      </a:r>
                      <a:endParaRPr lang="ru-RU" sz="900" dirty="0"/>
                    </a:p>
                  </a:txBody>
                  <a:tcPr/>
                </a:tc>
              </a:tr>
              <a:tr h="435733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Прочие субсидии бюджетам городских поселений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16238,17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15468,88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95,3</a:t>
                      </a:r>
                      <a:endParaRPr lang="ru-RU" sz="900" dirty="0"/>
                    </a:p>
                  </a:txBody>
                  <a:tcPr/>
                </a:tc>
              </a:tr>
              <a:tr h="590927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Субвенции бюджетам поселений на выполнение передаваемых полномочий субъектов РФ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7,04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7,04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100,0</a:t>
                      </a:r>
                      <a:endParaRPr lang="ru-RU" sz="900" dirty="0"/>
                    </a:p>
                  </a:txBody>
                  <a:tcPr/>
                </a:tc>
              </a:tr>
              <a:tr h="435733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Субвенция на выполнение полномочий по первичному воинскому учету из обл. бюджета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892,00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892,00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100,0</a:t>
                      </a:r>
                      <a:endParaRPr lang="ru-RU" sz="900" dirty="0"/>
                    </a:p>
                  </a:txBody>
                  <a:tcPr/>
                </a:tc>
              </a:tr>
              <a:tr h="590927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Межбюджетные трансферты, передаваемые бюджетам городских поселений на поддержку отрасли культуры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290,00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290,00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100,0</a:t>
                      </a:r>
                      <a:endParaRPr lang="ru-RU" sz="900" dirty="0"/>
                    </a:p>
                  </a:txBody>
                  <a:tcPr/>
                </a:tc>
              </a:tr>
              <a:tr h="435733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Иные межбюджетные трансферты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2818,77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2818,68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100,0</a:t>
                      </a:r>
                      <a:endParaRPr lang="ru-RU" sz="900" dirty="0"/>
                    </a:p>
                  </a:txBody>
                  <a:tcPr/>
                </a:tc>
              </a:tr>
              <a:tr h="435733">
                <a:tc>
                  <a:txBody>
                    <a:bodyPr/>
                    <a:lstStyle/>
                    <a:p>
                      <a:r>
                        <a:rPr lang="ru-RU" sz="900" b="1" dirty="0" smtClean="0"/>
                        <a:t>ВСЕГО ДОХОДОВ</a:t>
                      </a:r>
                      <a:endParaRPr lang="ru-RU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/>
                        <a:t>166015,56</a:t>
                      </a:r>
                      <a:endParaRPr lang="ru-RU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/>
                        <a:t>164922,48</a:t>
                      </a:r>
                      <a:endParaRPr lang="ru-RU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/>
                        <a:t>99,34</a:t>
                      </a:r>
                      <a:endParaRPr lang="ru-RU" sz="9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612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>      </a:t>
            </a:r>
            <a:r>
              <a:rPr lang="ru-RU" sz="2200" dirty="0" smtClean="0"/>
              <a:t>Исполнение Расходов </a:t>
            </a:r>
            <a:r>
              <a:rPr lang="ru-RU" sz="2200" dirty="0" smtClean="0"/>
              <a:t>бюджета </a:t>
            </a:r>
            <a:r>
              <a:rPr lang="ru-RU" sz="2200" dirty="0" err="1" smtClean="0"/>
              <a:t>Вырицкого</a:t>
            </a:r>
            <a:r>
              <a:rPr lang="ru-RU" sz="2200" dirty="0" smtClean="0"/>
              <a:t> городского </a:t>
            </a:r>
            <a:br>
              <a:rPr lang="ru-RU" sz="2200" dirty="0" smtClean="0"/>
            </a:br>
            <a:r>
              <a:rPr lang="ru-RU" sz="2200" dirty="0" smtClean="0"/>
              <a:t>                   поселения </a:t>
            </a:r>
            <a:r>
              <a:rPr lang="ru-RU" sz="2200" dirty="0" smtClean="0"/>
              <a:t>в 2021 году </a:t>
            </a:r>
            <a:r>
              <a:rPr lang="ru-RU" sz="2200" dirty="0" smtClean="0"/>
              <a:t>(тыс.руб.)</a:t>
            </a:r>
            <a:endParaRPr lang="ru-RU" sz="2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13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8982"/>
                <a:gridCol w="1000132"/>
                <a:gridCol w="1285884"/>
                <a:gridCol w="1285884"/>
                <a:gridCol w="13287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Наименование показателей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Код раздела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bg1"/>
                          </a:solidFill>
                        </a:rPr>
                        <a:t>Утверждено на 2021 год</a:t>
                      </a:r>
                      <a:endParaRPr lang="ru-RU" sz="9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bg1"/>
                          </a:solidFill>
                        </a:rPr>
                        <a:t>Исполнено в 2021год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bg1"/>
                          </a:solidFill>
                        </a:rPr>
                        <a:t>% исполнения</a:t>
                      </a:r>
                      <a:endParaRPr lang="ru-RU" sz="9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Общегосударственные вопросы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0100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27828,92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27197,19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97,7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Национальная оборона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0200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892,00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892,00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100,0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Национальная безопасность и правоохранительная деятельность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0300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123,50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123,50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100,0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Национальная экономика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0400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29759,06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27685,37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93,0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Жилищно-коммунальное хозяйство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0500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80324,49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77042,65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95,9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Образование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0700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755,67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752,21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99,5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Культура, кинематография 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0800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28182,47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27452,46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97,4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Социальная политика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1000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2627,61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2627,61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100,0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Физическая культура и спорт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1100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220,0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216,27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98,3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bg1"/>
                          </a:solidFill>
                        </a:rPr>
                        <a:t>ВСЕГО РАСХОДОВ</a:t>
                      </a:r>
                      <a:endParaRPr lang="ru-RU" sz="1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</a:rPr>
                        <a:t>170713,72</a:t>
                      </a:r>
                      <a:endParaRPr lang="ru-RU" sz="1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</a:rPr>
                        <a:t>163989,27</a:t>
                      </a:r>
                      <a:endParaRPr lang="ru-RU" sz="1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</a:rPr>
                        <a:t>96,1</a:t>
                      </a:r>
                      <a:endParaRPr lang="ru-RU" sz="1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Равнобедренный треугольник 3"/>
          <p:cNvSpPr/>
          <p:nvPr/>
        </p:nvSpPr>
        <p:spPr>
          <a:xfrm>
            <a:off x="714348" y="571480"/>
            <a:ext cx="785818" cy="6429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1800" b="1" dirty="0" smtClean="0"/>
              <a:t>Муниципальная программа </a:t>
            </a:r>
            <a:r>
              <a:rPr lang="ru-RU" sz="1800" dirty="0" smtClean="0"/>
              <a:t>«Социально-экономическое развитие муниципального образования </a:t>
            </a:r>
            <a:r>
              <a:rPr lang="ru-RU" sz="1800" dirty="0" err="1" smtClean="0"/>
              <a:t>Вырицкое</a:t>
            </a:r>
            <a:r>
              <a:rPr lang="ru-RU" sz="1800" dirty="0" smtClean="0"/>
              <a:t> городское поселение Гатчинского муниципального района Ленинградской области на 2021год плановый период 2022 и 2023 годов». </a:t>
            </a:r>
            <a:r>
              <a:rPr lang="ru-RU" sz="1200" dirty="0" smtClean="0"/>
              <a:t>(тыс.руб</a:t>
            </a:r>
            <a:r>
              <a:rPr lang="ru-RU" sz="1200" dirty="0" smtClean="0"/>
              <a:t>.)</a:t>
            </a:r>
            <a:br>
              <a:rPr lang="ru-RU" sz="1200" dirty="0" smtClean="0"/>
            </a:br>
            <a:r>
              <a:rPr lang="ru-RU" sz="1800" dirty="0" smtClean="0"/>
              <a:t>Исполнение в 2021 году.</a:t>
            </a:r>
            <a:endParaRPr lang="ru-RU" sz="1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378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7610"/>
                <a:gridCol w="1643074"/>
                <a:gridCol w="1428760"/>
                <a:gridCol w="14001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Наименование муниципальных подпрограмм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bg1"/>
                          </a:solidFill>
                        </a:rPr>
                        <a:t>Утверждено на 2021 год</a:t>
                      </a:r>
                      <a:endParaRPr lang="ru-RU" sz="9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bg1"/>
                          </a:solidFill>
                        </a:rPr>
                        <a:t>Исполнено в 2021год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bg1"/>
                          </a:solidFill>
                        </a:rPr>
                        <a:t>% исполнения</a:t>
                      </a:r>
                      <a:endParaRPr lang="ru-RU" sz="9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условий для экономического развития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976,72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914,07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93,6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безопасности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123,50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123,50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100,0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Содержание и развитие улично-дорожной сети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28762,34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26771,3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93,1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ЖКХ 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32614,03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30366,12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93,1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культуры, организация праздничных мероприятий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28182,47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27452,46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97,4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физической культуры, спорта и молодежной политики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975,67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968,48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99,3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комфортной городской среды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47418,45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46384,52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97,8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законопослушного поведения участников дорожного движения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20,00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0,00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0,0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Итого:</a:t>
                      </a:r>
                      <a:endParaRPr lang="ru-RU" sz="1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</a:rPr>
                        <a:t>139073,17</a:t>
                      </a:r>
                      <a:endParaRPr lang="ru-RU" sz="1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</a:rPr>
                        <a:t>132980,45</a:t>
                      </a:r>
                      <a:endParaRPr lang="ru-RU" sz="1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</a:rPr>
                        <a:t>95,6</a:t>
                      </a:r>
                      <a:endParaRPr lang="ru-RU" sz="1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Равнобедренный треугольник 3"/>
          <p:cNvSpPr/>
          <p:nvPr/>
        </p:nvSpPr>
        <p:spPr>
          <a:xfrm>
            <a:off x="285720" y="214290"/>
            <a:ext cx="642942" cy="5000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Общественно-значимые мероприятия выполненные в 2021 году за счет средств бюджета </a:t>
            </a:r>
            <a:r>
              <a:rPr lang="ru-RU" sz="2000" dirty="0" err="1" smtClean="0"/>
              <a:t>Вырицкого</a:t>
            </a:r>
            <a:r>
              <a:rPr lang="ru-RU" sz="2000" dirty="0" smtClean="0"/>
              <a:t> городского поселения, бюджета Гатчинского муниципального района и бюджета Ленинградской области.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1600" b="1" u="sng" dirty="0" smtClean="0"/>
              <a:t>Ремонт дорог:</a:t>
            </a:r>
          </a:p>
          <a:p>
            <a:pPr lvl="0">
              <a:buNone/>
            </a:pPr>
            <a:r>
              <a:rPr lang="ru-RU" sz="1400" b="1" dirty="0" smtClean="0"/>
              <a:t> - </a:t>
            </a:r>
            <a:r>
              <a:rPr lang="ru-RU" sz="1400" dirty="0" smtClean="0"/>
              <a:t>Ремонт участка автомобильной дороги по ул. Бакунина от ул. Краснофлотская до земельного участка №72 по ул. Бакунина в п. Вырица; 1,6 км, 91792,127 тысяч рублей (за счет средств бюджета </a:t>
            </a:r>
            <a:r>
              <a:rPr lang="ru-RU" sz="1400" dirty="0" err="1" smtClean="0"/>
              <a:t>Вырицкого</a:t>
            </a:r>
            <a:r>
              <a:rPr lang="ru-RU" sz="1400" dirty="0" smtClean="0"/>
              <a:t> городского поселения и бюджета Ленинградской области);</a:t>
            </a:r>
          </a:p>
          <a:p>
            <a:pPr>
              <a:buNone/>
            </a:pPr>
            <a:r>
              <a:rPr lang="ru-RU" sz="1400" dirty="0" smtClean="0"/>
              <a:t>         - Ремонт асфальтового покрытия участка дороги по ул. Энгельса (от ул. Железнодорожная), по ул. Железнодорожная (от ПК1+098 до ул. Зональной) в пос. Вырица; 1260 кв.м.; 2380,56 тысяч рублей (за счет средств бюджета </a:t>
            </a:r>
            <a:r>
              <a:rPr lang="ru-RU" sz="1400" dirty="0" err="1" smtClean="0"/>
              <a:t>Вырицкого</a:t>
            </a:r>
            <a:r>
              <a:rPr lang="ru-RU" sz="1400" dirty="0" smtClean="0"/>
              <a:t> городского поселения и бюджета Ленинградской области);</a:t>
            </a:r>
          </a:p>
          <a:p>
            <a:pPr>
              <a:buNone/>
            </a:pPr>
            <a:r>
              <a:rPr lang="ru-RU" sz="1400" dirty="0" smtClean="0"/>
              <a:t>         - Ремонт асфальтового покрытия участка дороги по ул.Ленина (на участке от Сиверского шоссе в сторону ТД «</a:t>
            </a:r>
            <a:r>
              <a:rPr lang="ru-RU" sz="1400" dirty="0" err="1" smtClean="0"/>
              <a:t>Вимос</a:t>
            </a:r>
            <a:r>
              <a:rPr lang="ru-RU" sz="1400" dirty="0" smtClean="0"/>
              <a:t>»); 2243,11 тысяч рублей (бюджет Гатчинского муниципального района);</a:t>
            </a:r>
          </a:p>
          <a:p>
            <a:pPr>
              <a:buNone/>
            </a:pPr>
            <a:r>
              <a:rPr lang="ru-RU" sz="1400" dirty="0" smtClean="0"/>
              <a:t>        - Устройство тротуара и парковки п. Вырица, ул.Футбольная, </a:t>
            </a:r>
            <a:r>
              <a:rPr lang="ru-RU" sz="1400" dirty="0" err="1" smtClean="0"/>
              <a:t>д</a:t>
            </a:r>
            <a:r>
              <a:rPr lang="ru-RU" sz="1400" dirty="0" smtClean="0"/>
              <a:t>/с №50; 2227,17 тысяч рублей (бюджет </a:t>
            </a:r>
            <a:r>
              <a:rPr lang="ru-RU" sz="1400" dirty="0" err="1" smtClean="0"/>
              <a:t>Вырицкого</a:t>
            </a:r>
            <a:r>
              <a:rPr lang="ru-RU" sz="1400" dirty="0" smtClean="0"/>
              <a:t> городского поселения);</a:t>
            </a:r>
          </a:p>
          <a:p>
            <a:pPr>
              <a:buNone/>
            </a:pPr>
            <a:r>
              <a:rPr lang="ru-RU" sz="1400" dirty="0" smtClean="0"/>
              <a:t>        - Ремонт участка дороги перекресток ул. Соболевского и ул. </a:t>
            </a:r>
            <a:r>
              <a:rPr lang="ru-RU" sz="1400" dirty="0" err="1" smtClean="0"/>
              <a:t>Оредежская</a:t>
            </a:r>
            <a:r>
              <a:rPr lang="ru-RU" sz="1400" dirty="0" smtClean="0"/>
              <a:t>; 185,27 тысяч рублей (бюджет </a:t>
            </a:r>
            <a:r>
              <a:rPr lang="ru-RU" sz="1400" dirty="0" err="1" smtClean="0"/>
              <a:t>Вырицкого</a:t>
            </a:r>
            <a:r>
              <a:rPr lang="ru-RU" sz="1400" dirty="0" smtClean="0"/>
              <a:t> городского поселения);</a:t>
            </a:r>
          </a:p>
          <a:p>
            <a:pPr>
              <a:buNone/>
            </a:pPr>
            <a:r>
              <a:rPr lang="ru-RU" sz="1400" dirty="0" smtClean="0"/>
              <a:t>        - Ремонт асфальтового покрытия участка около здания администрации п.Вырица, </a:t>
            </a:r>
            <a:r>
              <a:rPr lang="ru-RU" sz="1400" dirty="0" err="1" smtClean="0"/>
              <a:t>ул.Оредежская</a:t>
            </a:r>
            <a:r>
              <a:rPr lang="ru-RU" sz="1400" dirty="0" smtClean="0"/>
              <a:t>, д.7; 561,86 тысяч рублей (бюджет </a:t>
            </a:r>
            <a:r>
              <a:rPr lang="ru-RU" sz="1400" dirty="0" err="1" smtClean="0"/>
              <a:t>Вырицкого</a:t>
            </a:r>
            <a:r>
              <a:rPr lang="ru-RU" sz="1400" dirty="0" smtClean="0"/>
              <a:t> городского поселения);</a:t>
            </a: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 lvl="0">
              <a:buNone/>
            </a:pPr>
            <a:endParaRPr lang="ru-RU" sz="1400" dirty="0" smtClean="0"/>
          </a:p>
          <a:p>
            <a:pPr lvl="0"/>
            <a:endParaRPr lang="ru-RU" sz="1400" dirty="0" smtClean="0"/>
          </a:p>
          <a:p>
            <a:pPr lvl="0"/>
            <a:endParaRPr lang="ru-RU" sz="1400" dirty="0" smtClean="0"/>
          </a:p>
          <a:p>
            <a:pPr lvl="0"/>
            <a:endParaRPr lang="ru-RU" sz="1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Общественно-значимые мероприятия выполненные в 2021 году за счет средств бюджета </a:t>
            </a:r>
            <a:r>
              <a:rPr lang="ru-RU" sz="2000" dirty="0" err="1" smtClean="0"/>
              <a:t>Вырицкого</a:t>
            </a:r>
            <a:r>
              <a:rPr lang="ru-RU" sz="2000" dirty="0" smtClean="0"/>
              <a:t> городского поселения, бюджета Гатчинского муниципального района и бюджета Ленинградской области.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sz="1400" dirty="0" smtClean="0"/>
              <a:t> - Ремонт участка дороги от створа по ул.Московской до центрального въезда в ГДОУ  ДОК «Малыш»; 1482,27 тысяч рублей (бюджет </a:t>
            </a:r>
            <a:r>
              <a:rPr lang="ru-RU" sz="1400" dirty="0" err="1" smtClean="0"/>
              <a:t>Вырицкого</a:t>
            </a:r>
            <a:r>
              <a:rPr lang="ru-RU" sz="1400" dirty="0" smtClean="0"/>
              <a:t> городского поселения);</a:t>
            </a:r>
          </a:p>
          <a:p>
            <a:pPr>
              <a:buNone/>
            </a:pPr>
            <a:r>
              <a:rPr lang="ru-RU" sz="1400" dirty="0" smtClean="0"/>
              <a:t>         - Организация проезда к детскому саду №6, на сумму 418,94 тысяч рублей (за счет средств бюджета </a:t>
            </a:r>
            <a:r>
              <a:rPr lang="ru-RU" sz="1400" dirty="0" err="1" smtClean="0"/>
              <a:t>Вырицкого</a:t>
            </a:r>
            <a:r>
              <a:rPr lang="ru-RU" sz="1400" dirty="0" smtClean="0"/>
              <a:t> городского поселения);</a:t>
            </a:r>
          </a:p>
          <a:p>
            <a:pPr lvl="0">
              <a:buNone/>
            </a:pPr>
            <a:r>
              <a:rPr lang="ru-RU" sz="1400" dirty="0" smtClean="0"/>
              <a:t>         - Приобретение щебня для ремонта дорожного покрытия в деревнях: Горки, Введенское, </a:t>
            </a:r>
            <a:r>
              <a:rPr lang="ru-RU" sz="1400" dirty="0" err="1" smtClean="0"/>
              <a:t>Клетно</a:t>
            </a:r>
            <a:r>
              <a:rPr lang="ru-RU" sz="1400" dirty="0" smtClean="0"/>
              <a:t>, </a:t>
            </a:r>
            <a:r>
              <a:rPr lang="ru-RU" sz="1400" dirty="0" err="1" smtClean="0"/>
              <a:t>Каушта</a:t>
            </a:r>
            <a:r>
              <a:rPr lang="ru-RU" sz="1400" dirty="0" smtClean="0"/>
              <a:t>, Мины, Никольское, Борисово, Малые </a:t>
            </a:r>
            <a:r>
              <a:rPr lang="ru-RU" sz="1400" dirty="0" err="1" smtClean="0"/>
              <a:t>Слудицы</a:t>
            </a:r>
            <a:r>
              <a:rPr lang="ru-RU" sz="1400" dirty="0" smtClean="0"/>
              <a:t>, Большие </a:t>
            </a:r>
            <a:r>
              <a:rPr lang="ru-RU" sz="1400" dirty="0" err="1" smtClean="0"/>
              <a:t>Слудицы</a:t>
            </a:r>
            <a:r>
              <a:rPr lang="ru-RU" sz="1400" dirty="0" smtClean="0"/>
              <a:t>, Порожек, </a:t>
            </a:r>
            <a:r>
              <a:rPr lang="ru-RU" sz="1400" dirty="0" err="1" smtClean="0"/>
              <a:t>Хаймино</a:t>
            </a:r>
            <a:r>
              <a:rPr lang="ru-RU" sz="1400" dirty="0" smtClean="0"/>
              <a:t>, </a:t>
            </a:r>
            <a:r>
              <a:rPr lang="ru-RU" sz="1400" dirty="0" err="1" smtClean="0"/>
              <a:t>Кремено</a:t>
            </a:r>
            <a:r>
              <a:rPr lang="ru-RU" sz="1400" dirty="0" smtClean="0"/>
              <a:t>, </a:t>
            </a:r>
            <a:r>
              <a:rPr lang="ru-RU" sz="1400" dirty="0" err="1" smtClean="0"/>
              <a:t>Воцко</a:t>
            </a:r>
            <a:r>
              <a:rPr lang="ru-RU" sz="1400" dirty="0" smtClean="0"/>
              <a:t>, Озерешно, </a:t>
            </a:r>
            <a:r>
              <a:rPr lang="ru-RU" sz="1400" dirty="0" err="1" smtClean="0"/>
              <a:t>Ольховец</a:t>
            </a:r>
            <a:r>
              <a:rPr lang="ru-RU" sz="1400" dirty="0" smtClean="0"/>
              <a:t>, Чаща, </a:t>
            </a:r>
            <a:r>
              <a:rPr lang="ru-RU" sz="1400" dirty="0" err="1" smtClean="0"/>
              <a:t>Тарасино</a:t>
            </a:r>
            <a:r>
              <a:rPr lang="ru-RU" sz="1400" dirty="0" smtClean="0"/>
              <a:t>, Новинка, </a:t>
            </a:r>
            <a:r>
              <a:rPr lang="ru-RU" sz="1400" dirty="0" err="1" smtClean="0"/>
              <a:t>Ракитино</a:t>
            </a:r>
            <a:r>
              <a:rPr lang="ru-RU" sz="1400" dirty="0" smtClean="0"/>
              <a:t>, </a:t>
            </a:r>
            <a:r>
              <a:rPr lang="ru-RU" sz="1400" dirty="0" err="1" smtClean="0"/>
              <a:t>Нестерково</a:t>
            </a:r>
            <a:r>
              <a:rPr lang="ru-RU" sz="1400" dirty="0" smtClean="0"/>
              <a:t>, Савкино, в пос. ст. </a:t>
            </a:r>
            <a:r>
              <a:rPr lang="ru-RU" sz="1400" dirty="0" err="1" smtClean="0"/>
              <a:t>Слудицы</a:t>
            </a:r>
            <a:r>
              <a:rPr lang="ru-RU" sz="1400" dirty="0" smtClean="0"/>
              <a:t>, пос. Чаща, Новинка, хутор </a:t>
            </a:r>
            <a:r>
              <a:rPr lang="ru-RU" sz="1400" dirty="0" err="1" smtClean="0"/>
              <a:t>Загуляево</a:t>
            </a:r>
            <a:r>
              <a:rPr lang="ru-RU" sz="1400" dirty="0" smtClean="0"/>
              <a:t>; 1512,875 м3; 1434,00 тысяч рублей (за счет средств бюджета </a:t>
            </a:r>
            <a:r>
              <a:rPr lang="ru-RU" sz="1400" dirty="0" err="1" smtClean="0"/>
              <a:t>Вырицкого</a:t>
            </a:r>
            <a:r>
              <a:rPr lang="ru-RU" sz="1400" dirty="0" smtClean="0"/>
              <a:t> городского поселения и бюджета Ленинградской области);</a:t>
            </a:r>
          </a:p>
          <a:p>
            <a:pPr lvl="0">
              <a:buNone/>
            </a:pPr>
            <a:r>
              <a:rPr lang="ru-RU" sz="1400" dirty="0" smtClean="0"/>
              <a:t>         - Приобретение щебня для ремонта дорожного покрытия в п.Вырица 2678 м3, на сумму 2070,73 тысяч рублей (за счет средств бюджета </a:t>
            </a:r>
            <a:r>
              <a:rPr lang="ru-RU" sz="1400" dirty="0" err="1" smtClean="0"/>
              <a:t>Вырицкого</a:t>
            </a:r>
            <a:r>
              <a:rPr lang="ru-RU" sz="1400" dirty="0" smtClean="0"/>
              <a:t> городского поселения).</a:t>
            </a:r>
            <a:endParaRPr lang="ru-RU" sz="1400" dirty="0" smtClean="0"/>
          </a:p>
          <a:p>
            <a:pPr lvl="0"/>
            <a:endParaRPr lang="ru-RU" sz="1400" dirty="0" smtClean="0"/>
          </a:p>
          <a:p>
            <a:pPr lvl="0"/>
            <a:endParaRPr lang="ru-RU" sz="1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Общественно-значимые мероприятия выполненные в 2021 году за счет средств бюджета </a:t>
            </a:r>
            <a:r>
              <a:rPr lang="ru-RU" sz="2000" dirty="0" err="1" smtClean="0"/>
              <a:t>Вырицкого</a:t>
            </a:r>
            <a:r>
              <a:rPr lang="ru-RU" sz="2000" dirty="0" smtClean="0"/>
              <a:t> городского поселения, бюджета Гатчинского муниципального района и бюджета Ленинградской области.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1800" b="1" u="sng" dirty="0" smtClean="0"/>
              <a:t>Благоустройство:</a:t>
            </a:r>
          </a:p>
          <a:p>
            <a:pPr lvl="0">
              <a:buNone/>
            </a:pPr>
            <a:r>
              <a:rPr lang="ru-RU" sz="1600" dirty="0" smtClean="0"/>
              <a:t>         - Гатчинский р-н, п. Вырица, Суворовский пр.46 "в"; приобретение, установка оборудования детского спортивного игрового комплекса; 1052,64 тысяч рублей; (за счет средств бюджета </a:t>
            </a:r>
            <a:r>
              <a:rPr lang="ru-RU" sz="1600" dirty="0" err="1" smtClean="0"/>
              <a:t>Вырицкого</a:t>
            </a:r>
            <a:r>
              <a:rPr lang="ru-RU" sz="1600" dirty="0" smtClean="0"/>
              <a:t> городского поселения и бюджета Ленинградской области);</a:t>
            </a:r>
          </a:p>
          <a:p>
            <a:pPr lvl="0">
              <a:buNone/>
            </a:pPr>
            <a:r>
              <a:rPr lang="ru-RU" sz="1600" dirty="0" smtClean="0"/>
              <a:t>        - Приобретено детское оборудование на сумму 1000,00 тысяч рублей; установка запланирована на 2022 год, Павловский </a:t>
            </a:r>
            <a:r>
              <a:rPr lang="ru-RU" sz="1600" dirty="0" err="1" smtClean="0"/>
              <a:t>пр-кт</a:t>
            </a:r>
            <a:r>
              <a:rPr lang="ru-RU" sz="1600" dirty="0" smtClean="0"/>
              <a:t>; (за счет средств бюджета </a:t>
            </a:r>
            <a:r>
              <a:rPr lang="ru-RU" sz="1600" dirty="0" err="1" smtClean="0"/>
              <a:t>Вырицкого</a:t>
            </a:r>
            <a:r>
              <a:rPr lang="ru-RU" sz="1600" dirty="0" smtClean="0"/>
              <a:t> городского поселения);</a:t>
            </a:r>
          </a:p>
          <a:p>
            <a:pPr lvl="0">
              <a:buNone/>
            </a:pPr>
            <a:r>
              <a:rPr lang="ru-RU" sz="1600" dirty="0" smtClean="0"/>
              <a:t>       - Мероприятия по созданию мест (площадок) накопления твердых коммунальных отходов, 18 </a:t>
            </a:r>
            <a:r>
              <a:rPr lang="ru-RU" sz="1600" dirty="0" err="1" smtClean="0"/>
              <a:t>шт</a:t>
            </a:r>
            <a:r>
              <a:rPr lang="ru-RU" sz="1600" dirty="0" smtClean="0"/>
              <a:t>, на сумму 4535,63 тысяч рублей (за счет средств бюджета </a:t>
            </a:r>
            <a:r>
              <a:rPr lang="ru-RU" sz="1600" dirty="0" err="1" smtClean="0"/>
              <a:t>Вырицкого</a:t>
            </a:r>
            <a:r>
              <a:rPr lang="ru-RU" sz="1600" dirty="0" smtClean="0"/>
              <a:t> городского поселения и бюджета Ленинградской области);</a:t>
            </a:r>
          </a:p>
          <a:p>
            <a:pPr lvl="0">
              <a:buNone/>
            </a:pPr>
            <a:r>
              <a:rPr lang="ru-RU" sz="1600" dirty="0" smtClean="0"/>
              <a:t>     - Выполнены работы по санитарной обрезке кустарников и деревьев на территории </a:t>
            </a:r>
            <a:r>
              <a:rPr lang="ru-RU" sz="1600" dirty="0" err="1" smtClean="0"/>
              <a:t>гп</a:t>
            </a:r>
            <a:r>
              <a:rPr lang="ru-RU" sz="1600" dirty="0" smtClean="0"/>
              <a:t> Вырица: улица Жертв Революции (Братская могила); деревня Мины.(Братская могила); Памятник детям, погибшим от рук немецко-фашистских захватчиков, на сумму 200,0 тысяч рублей (за счет средств бюджета </a:t>
            </a:r>
            <a:r>
              <a:rPr lang="ru-RU" sz="1600" dirty="0" err="1" smtClean="0"/>
              <a:t>Вырицкого</a:t>
            </a:r>
            <a:r>
              <a:rPr lang="ru-RU" sz="1600" dirty="0" smtClean="0"/>
              <a:t> городского поселения);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 lvl="0">
              <a:buNone/>
            </a:pPr>
            <a:endParaRPr lang="ru-RU" sz="1400" dirty="0" smtClean="0"/>
          </a:p>
          <a:p>
            <a:pPr lvl="0"/>
            <a:endParaRPr lang="ru-RU" sz="1400" dirty="0" smtClean="0"/>
          </a:p>
          <a:p>
            <a:pPr lvl="0"/>
            <a:endParaRPr lang="ru-RU" sz="1400" dirty="0" smtClean="0"/>
          </a:p>
          <a:p>
            <a:pPr lvl="0"/>
            <a:endParaRPr lang="ru-RU" sz="1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Общественно-значимые мероприятия выполненные в 2021 году за счет средств бюджета </a:t>
            </a:r>
            <a:r>
              <a:rPr lang="ru-RU" sz="2000" dirty="0" err="1" smtClean="0"/>
              <a:t>Вырицкого</a:t>
            </a:r>
            <a:r>
              <a:rPr lang="ru-RU" sz="2000" dirty="0" smtClean="0"/>
              <a:t> городского поселения, бюджета Гатчинского муниципального района и бюджета Ленинградской области.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1800" b="1" u="sng" dirty="0" smtClean="0"/>
              <a:t>Благоустройство:</a:t>
            </a:r>
          </a:p>
          <a:p>
            <a:pPr lvl="0">
              <a:buNone/>
            </a:pPr>
            <a:r>
              <a:rPr lang="ru-RU" sz="1600" dirty="0" smtClean="0"/>
              <a:t>         - Установлено детское спортивное оборудование по адресу ул.Жертв Революции, на сумму 212,5 тысяч рублей (за счет средств бюджета </a:t>
            </a:r>
            <a:r>
              <a:rPr lang="ru-RU" sz="1600" dirty="0" err="1" smtClean="0"/>
              <a:t>Вырицкого</a:t>
            </a:r>
            <a:r>
              <a:rPr lang="ru-RU" sz="1600" dirty="0" smtClean="0"/>
              <a:t> городского поселения);</a:t>
            </a:r>
          </a:p>
          <a:p>
            <a:pPr lvl="0">
              <a:buNone/>
            </a:pPr>
            <a:r>
              <a:rPr lang="ru-RU" sz="1600" dirty="0" smtClean="0"/>
              <a:t>       - Закуплено 49 энергосберегающих уличных светильников, на сумму 208,5 тысяч рублей (за счет средств бюджета </a:t>
            </a:r>
            <a:r>
              <a:rPr lang="ru-RU" sz="1600" dirty="0" err="1" smtClean="0"/>
              <a:t>Вырицкого</a:t>
            </a:r>
            <a:r>
              <a:rPr lang="ru-RU" sz="1600" dirty="0" smtClean="0"/>
              <a:t> городского поселения);</a:t>
            </a:r>
          </a:p>
          <a:p>
            <a:pPr lvl="0">
              <a:buNone/>
            </a:pPr>
            <a:r>
              <a:rPr lang="ru-RU" sz="1600" dirty="0" smtClean="0"/>
              <a:t>       - Осуществлен вывоз мусора с несанкционированных свалок 1500 куб.м., на сумму 750,0 тысяч рублей.</a:t>
            </a:r>
          </a:p>
          <a:p>
            <a:pPr>
              <a:buNone/>
            </a:pPr>
            <a:r>
              <a:rPr lang="ru-RU" sz="1600" dirty="0" smtClean="0"/>
              <a:t>       - В рамках государственной программы Ленинградской области «Охрана  окружающей среды Ленинградской области», закуплены контейнеры для раздельного сбора ТБО, на сумму 119,01 тысяч рублей (федеральный бюджет, бюджет ЛО, бюджет </a:t>
            </a:r>
            <a:r>
              <a:rPr lang="ru-RU" sz="1600" dirty="0" err="1" smtClean="0"/>
              <a:t>Вырицкого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гп</a:t>
            </a:r>
            <a:r>
              <a:rPr lang="ru-RU" sz="1600" dirty="0" smtClean="0"/>
              <a:t>);</a:t>
            </a:r>
          </a:p>
          <a:p>
            <a:pPr>
              <a:buNone/>
            </a:pPr>
            <a:r>
              <a:rPr lang="ru-RU" sz="1600" dirty="0" smtClean="0"/>
              <a:t>      - Проведен комплекс мероприятий по борьбе с борщевиком Сосновского (обработана территория 2,8 га), на сумму 44,44 тысяч рублей (за счет средств бюджета </a:t>
            </a:r>
            <a:r>
              <a:rPr lang="ru-RU" sz="1600" dirty="0" err="1" smtClean="0"/>
              <a:t>Вырицкого</a:t>
            </a:r>
            <a:r>
              <a:rPr lang="ru-RU" sz="1600" dirty="0" smtClean="0"/>
              <a:t> городского поселения и бюджета Ленинградской области);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 lvl="0">
              <a:buNone/>
            </a:pPr>
            <a:endParaRPr lang="ru-RU" sz="1400" dirty="0" smtClean="0"/>
          </a:p>
          <a:p>
            <a:pPr lvl="0"/>
            <a:endParaRPr lang="ru-RU" sz="1400" dirty="0" smtClean="0"/>
          </a:p>
          <a:p>
            <a:pPr lvl="0"/>
            <a:endParaRPr lang="ru-RU" sz="1400" dirty="0" smtClean="0"/>
          </a:p>
          <a:p>
            <a:pPr lvl="0"/>
            <a:endParaRPr lang="ru-RU" sz="1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Общественно-значимые мероприятия выполненные в 2021 году за счет средств бюджета </a:t>
            </a:r>
            <a:r>
              <a:rPr lang="ru-RU" sz="2000" dirty="0" err="1" smtClean="0"/>
              <a:t>Вырицкого</a:t>
            </a:r>
            <a:r>
              <a:rPr lang="ru-RU" sz="2000" dirty="0" smtClean="0"/>
              <a:t> городского поселения, бюджета Гатчинского муниципального района и бюджета Ленинградской области.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ru-RU" sz="1800" b="1" u="sng" dirty="0" smtClean="0"/>
              <a:t> Культура :</a:t>
            </a:r>
          </a:p>
          <a:p>
            <a:pPr lvl="0">
              <a:buNone/>
            </a:pPr>
            <a:r>
              <a:rPr lang="ru-RU" sz="1600" dirty="0" smtClean="0"/>
              <a:t>         </a:t>
            </a:r>
            <a:r>
              <a:rPr lang="ru-RU" sz="2000" dirty="0" smtClean="0"/>
              <a:t>- Проведение общепоселковых праздников в области культуры и искусства:</a:t>
            </a:r>
          </a:p>
          <a:p>
            <a:pPr lvl="0"/>
            <a:r>
              <a:rPr lang="ru-RU" sz="2000" dirty="0" smtClean="0"/>
              <a:t>Мероприятие, посвященное чествованию 100-летнего юбиляра участника ВОВ Фроловой Н.Д.</a:t>
            </a:r>
          </a:p>
          <a:p>
            <a:r>
              <a:rPr lang="ru-RU" sz="2000" dirty="0" smtClean="0"/>
              <a:t>Проведение  районной акции, посвященной освобождению малолетних узников фашистских лагерей «Мы родом не из детства, из войны…»  (МБУК «ВКЦ»)</a:t>
            </a:r>
          </a:p>
          <a:p>
            <a:pPr lvl="0"/>
            <a:r>
              <a:rPr lang="ru-RU" sz="2000" dirty="0" smtClean="0"/>
              <a:t>День победы</a:t>
            </a:r>
          </a:p>
          <a:p>
            <a:pPr lvl="0"/>
            <a:r>
              <a:rPr lang="ru-RU" sz="2000" dirty="0" smtClean="0"/>
              <a:t>Праздник, посвящённый  Дню защиты детей  </a:t>
            </a:r>
          </a:p>
          <a:p>
            <a:pPr lvl="0"/>
            <a:r>
              <a:rPr lang="ru-RU" sz="2000" dirty="0" smtClean="0"/>
              <a:t>День медицинского работника </a:t>
            </a:r>
          </a:p>
          <a:p>
            <a:pPr lvl="0"/>
            <a:r>
              <a:rPr lang="ru-RU" sz="2000" dirty="0" smtClean="0"/>
              <a:t>День Учителя и День Дошкольного работника</a:t>
            </a:r>
          </a:p>
          <a:p>
            <a:pPr lvl="0"/>
            <a:r>
              <a:rPr lang="ru-RU" sz="2000" dirty="0" smtClean="0"/>
              <a:t>Оказано содействие в организации торжественного вручения ключей от автомобиля многодетной семье </a:t>
            </a:r>
            <a:r>
              <a:rPr lang="ru-RU" sz="2000" dirty="0" err="1" smtClean="0"/>
              <a:t>Брюховиченко</a:t>
            </a:r>
            <a:r>
              <a:rPr lang="ru-RU" sz="2000" dirty="0" smtClean="0"/>
              <a:t> губернатором ЛО Дрозденко А.Ю.</a:t>
            </a:r>
          </a:p>
          <a:p>
            <a:pPr lvl="0"/>
            <a:r>
              <a:rPr lang="ru-RU" sz="2000" dirty="0" smtClean="0"/>
              <a:t>Проведен конкурс «Нашим дорогим мамам». </a:t>
            </a:r>
          </a:p>
          <a:p>
            <a:pPr lvl="0"/>
            <a:r>
              <a:rPr lang="ru-RU" sz="2000" dirty="0" smtClean="0"/>
              <a:t>Пушкинский праздник </a:t>
            </a:r>
          </a:p>
          <a:p>
            <a:r>
              <a:rPr lang="ru-RU" sz="2000" dirty="0" smtClean="0"/>
              <a:t>Организация и проведение фестиваля детской книги «Книжка на каникулах»  (МКУ «ВБИК»)</a:t>
            </a:r>
          </a:p>
          <a:p>
            <a:pPr lvl="0"/>
            <a:r>
              <a:rPr lang="ru-RU" sz="2000" dirty="0" smtClean="0"/>
              <a:t>День поселения «Вырица - волшебная страна»</a:t>
            </a:r>
          </a:p>
          <a:p>
            <a:pPr lvl="0"/>
            <a:r>
              <a:rPr lang="ru-RU" sz="2000" dirty="0" smtClean="0"/>
              <a:t>День знаний (приобретены подарки первоклассникам)</a:t>
            </a:r>
          </a:p>
          <a:p>
            <a:pPr lvl="0"/>
            <a:r>
              <a:rPr lang="ru-RU" sz="2000" dirty="0" smtClean="0"/>
              <a:t>Международный день и декада  инвалидов (приобретены подарки детям-инвалидам).</a:t>
            </a:r>
          </a:p>
          <a:p>
            <a:pPr lvl="0"/>
            <a:r>
              <a:rPr lang="ru-RU" sz="2000" dirty="0" smtClean="0"/>
              <a:t>Новогодние мероприятия</a:t>
            </a:r>
            <a:r>
              <a:rPr lang="ru-RU" sz="2000" b="1" dirty="0" smtClean="0"/>
              <a:t> </a:t>
            </a:r>
            <a:r>
              <a:rPr lang="ru-RU" sz="2000" dirty="0" smtClean="0"/>
              <a:t>(приобретены подарки для детей из малоимущих семей, организована благотворительная ёлка)</a:t>
            </a:r>
          </a:p>
          <a:p>
            <a:pPr lvl="0">
              <a:buNone/>
            </a:pPr>
            <a:endParaRPr lang="ru-RU" sz="1800" dirty="0" smtClean="0"/>
          </a:p>
          <a:p>
            <a:pPr lvl="0">
              <a:buNone/>
            </a:pPr>
            <a:r>
              <a:rPr lang="ru-RU" sz="1800" dirty="0" smtClean="0"/>
              <a:t>       </a:t>
            </a:r>
            <a:endParaRPr lang="ru-RU" sz="16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 lvl="0">
              <a:buNone/>
            </a:pPr>
            <a:endParaRPr lang="ru-RU" sz="1400" dirty="0" smtClean="0"/>
          </a:p>
          <a:p>
            <a:pPr lvl="0"/>
            <a:endParaRPr lang="ru-RU" sz="1400" dirty="0" smtClean="0"/>
          </a:p>
          <a:p>
            <a:pPr lvl="0"/>
            <a:endParaRPr lang="ru-RU" sz="1400" dirty="0" smtClean="0"/>
          </a:p>
          <a:p>
            <a:pPr lvl="0"/>
            <a:endParaRPr lang="ru-RU" sz="1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ВЫРИЦКОЕ ГОРОДСКОЕ ПОСЕЛЕНИЕ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err="1" smtClean="0"/>
              <a:t>Вырицкое</a:t>
            </a:r>
            <a:r>
              <a:rPr lang="ru-RU" sz="2000" dirty="0" smtClean="0"/>
              <a:t> городское поселение – муниципальное образование в составе Гатчинского района Ленинградской области.</a:t>
            </a:r>
          </a:p>
          <a:p>
            <a:r>
              <a:rPr lang="ru-RU" sz="2000" dirty="0" smtClean="0"/>
              <a:t>Административный центр – поселок Вырица. На территории поселения находятся 27 населенных пунктов – 4 поселка, 22 деревни, 1 хутор.</a:t>
            </a:r>
          </a:p>
          <a:p>
            <a:r>
              <a:rPr lang="ru-RU" sz="2000" dirty="0" smtClean="0"/>
              <a:t>Общая площадь – 967,61 кв.км. (крупнейшее поселение в районе)</a:t>
            </a:r>
          </a:p>
          <a:p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1538" y="5000636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Численность населения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2021г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15219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15093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14893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14521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14163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Общественно-значимые мероприятия выполненные в 2021 году за счет средств бюджета </a:t>
            </a:r>
            <a:r>
              <a:rPr lang="ru-RU" sz="2000" dirty="0" err="1" smtClean="0"/>
              <a:t>Вырицкого</a:t>
            </a:r>
            <a:r>
              <a:rPr lang="ru-RU" sz="2000" dirty="0" smtClean="0"/>
              <a:t> городского поселения, бюджета Гатчинского муниципального района и бюджета Ленинградской области.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sz="1800" b="1" u="sng" dirty="0" smtClean="0"/>
              <a:t> Спорт :</a:t>
            </a:r>
          </a:p>
          <a:p>
            <a:pPr>
              <a:buNone/>
            </a:pPr>
            <a:r>
              <a:rPr lang="ru-RU" sz="1600" dirty="0" smtClean="0"/>
              <a:t>      - </a:t>
            </a:r>
            <a:r>
              <a:rPr lang="ru-RU" sz="1400" u="sng" dirty="0" smtClean="0"/>
              <a:t>Мероприятия в области развития физической культуры и спорта  на территории ВГП проводились следующие мероприятия:</a:t>
            </a:r>
            <a:endParaRPr lang="ru-RU" sz="1400" dirty="0" smtClean="0"/>
          </a:p>
          <a:p>
            <a:pPr lvl="0"/>
            <a:r>
              <a:rPr lang="ru-RU" sz="1400" dirty="0" smtClean="0"/>
              <a:t>Соревнования по лыжным гонкам, посвященные памяти тренера преподавателя </a:t>
            </a:r>
            <a:r>
              <a:rPr lang="ru-RU" sz="1400" dirty="0" err="1" smtClean="0"/>
              <a:t>В.П.Ольшевской</a:t>
            </a:r>
            <a:r>
              <a:rPr lang="ru-RU" sz="1400" dirty="0" smtClean="0"/>
              <a:t> – февраль;</a:t>
            </a:r>
          </a:p>
          <a:p>
            <a:pPr lvl="0"/>
            <a:r>
              <a:rPr lang="ru-RU" sz="1400" dirty="0" smtClean="0"/>
              <a:t>Детско-юношеский турнир по </a:t>
            </a:r>
            <a:r>
              <a:rPr lang="ru-RU" sz="1400" dirty="0" err="1" smtClean="0"/>
              <a:t>флорболу</a:t>
            </a:r>
            <a:r>
              <a:rPr lang="ru-RU" sz="1400" dirty="0" smtClean="0"/>
              <a:t> на Кубок главы администрации </a:t>
            </a:r>
            <a:r>
              <a:rPr lang="ru-RU" sz="1400" dirty="0" err="1" smtClean="0"/>
              <a:t>Вырицкого</a:t>
            </a:r>
            <a:r>
              <a:rPr lang="ru-RU" sz="1400" dirty="0" smtClean="0"/>
              <a:t> ГП – март;</a:t>
            </a:r>
          </a:p>
          <a:p>
            <a:pPr lvl="0"/>
            <a:r>
              <a:rPr lang="ru-RU" sz="1400" dirty="0" smtClean="0"/>
              <a:t>Детско-юношеский турнир по </a:t>
            </a:r>
            <a:r>
              <a:rPr lang="ru-RU" sz="1400" dirty="0" err="1" smtClean="0"/>
              <a:t>флорболу</a:t>
            </a:r>
            <a:r>
              <a:rPr lang="ru-RU" sz="1400" dirty="0" smtClean="0"/>
              <a:t> на Кубок главы администрации </a:t>
            </a:r>
            <a:r>
              <a:rPr lang="ru-RU" sz="1400" dirty="0" err="1" smtClean="0"/>
              <a:t>Вырицкого</a:t>
            </a:r>
            <a:r>
              <a:rPr lang="ru-RU" sz="1400" dirty="0" smtClean="0"/>
              <a:t> ГП – май;</a:t>
            </a:r>
          </a:p>
          <a:p>
            <a:pPr lvl="0"/>
            <a:r>
              <a:rPr lang="ru-RU" sz="1400" dirty="0" smtClean="0"/>
              <a:t>Турнир по уличному (дворовому) футболу «Осенний кубок - 2021» - октябрь;</a:t>
            </a:r>
          </a:p>
          <a:p>
            <a:pPr lvl="0"/>
            <a:r>
              <a:rPr lang="ru-RU" sz="1400" dirty="0" smtClean="0"/>
              <a:t>Турнир по плаванию на Приз главы администрации </a:t>
            </a:r>
            <a:r>
              <a:rPr lang="ru-RU" sz="1400" dirty="0" err="1" smtClean="0"/>
              <a:t>Вырицкого</a:t>
            </a:r>
            <a:r>
              <a:rPr lang="ru-RU" sz="1400" dirty="0" smtClean="0"/>
              <a:t> ГП – декабрь .</a:t>
            </a:r>
          </a:p>
          <a:p>
            <a:pPr lvl="0"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       - </a:t>
            </a:r>
            <a:r>
              <a:rPr lang="ru-RU" sz="1400" u="sng" dirty="0" smtClean="0"/>
              <a:t>Спортсмены ВГП принимали участие в мероприятиях</a:t>
            </a:r>
            <a:r>
              <a:rPr lang="ru-RU" sz="1400" dirty="0" smtClean="0"/>
              <a:t>:</a:t>
            </a:r>
          </a:p>
          <a:p>
            <a:r>
              <a:rPr lang="ru-RU" sz="1400" dirty="0" smtClean="0"/>
              <a:t>- Всероссийский День физкультурника ( в общекомандном зачете заняли 3 место);  </a:t>
            </a:r>
          </a:p>
          <a:p>
            <a:r>
              <a:rPr lang="ru-RU" sz="1400" dirty="0" smtClean="0"/>
              <a:t>- Соревнования по </a:t>
            </a:r>
            <a:r>
              <a:rPr lang="ru-RU" sz="1400" dirty="0" err="1" smtClean="0"/>
              <a:t>минифутболу</a:t>
            </a:r>
            <a:r>
              <a:rPr lang="ru-RU" sz="1400" dirty="0" smtClean="0"/>
              <a:t> среди детских команд;</a:t>
            </a:r>
          </a:p>
          <a:p>
            <a:r>
              <a:rPr lang="ru-RU" sz="1400" dirty="0" smtClean="0"/>
              <a:t>- Чемпионат ГМР по </a:t>
            </a:r>
            <a:r>
              <a:rPr lang="ru-RU" sz="1400" dirty="0" err="1" smtClean="0"/>
              <a:t>минифутболу</a:t>
            </a:r>
            <a:r>
              <a:rPr lang="ru-RU" sz="1400" dirty="0" smtClean="0"/>
              <a:t>; 	</a:t>
            </a:r>
          </a:p>
          <a:p>
            <a:r>
              <a:rPr lang="ru-RU" sz="1400" dirty="0" smtClean="0"/>
              <a:t>- Межрегиональные соревнования по </a:t>
            </a:r>
            <a:r>
              <a:rPr lang="ru-RU" sz="1400" dirty="0" err="1" smtClean="0"/>
              <a:t>флорболу</a:t>
            </a:r>
            <a:r>
              <a:rPr lang="ru-RU" sz="1400" dirty="0" smtClean="0"/>
              <a:t> ;</a:t>
            </a:r>
          </a:p>
          <a:p>
            <a:r>
              <a:rPr lang="ru-RU" sz="1400" dirty="0" smtClean="0"/>
              <a:t>- Соревнования по Дзюдо;</a:t>
            </a:r>
          </a:p>
          <a:p>
            <a:r>
              <a:rPr lang="ru-RU" sz="1400" dirty="0" smtClean="0"/>
              <a:t>- Турниры по плаванию.</a:t>
            </a:r>
          </a:p>
          <a:p>
            <a:pPr lvl="0">
              <a:buNone/>
            </a:pPr>
            <a:endParaRPr lang="ru-RU" sz="1600" dirty="0" smtClean="0"/>
          </a:p>
          <a:p>
            <a:pPr lvl="0">
              <a:buNone/>
            </a:pPr>
            <a:r>
              <a:rPr lang="ru-RU" sz="1600" dirty="0" smtClean="0"/>
              <a:t>       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 lvl="0">
              <a:buNone/>
            </a:pPr>
            <a:endParaRPr lang="ru-RU" sz="1400" dirty="0" smtClean="0"/>
          </a:p>
          <a:p>
            <a:pPr lvl="0"/>
            <a:endParaRPr lang="ru-RU" sz="1400" dirty="0" smtClean="0"/>
          </a:p>
          <a:p>
            <a:pPr lvl="0"/>
            <a:endParaRPr lang="ru-RU" sz="1400" dirty="0" smtClean="0"/>
          </a:p>
          <a:p>
            <a:pPr lvl="0"/>
            <a:endParaRPr lang="ru-RU" sz="1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500174"/>
            <a:ext cx="77153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ru-RU" dirty="0" smtClean="0"/>
              <a:t> Бюджет для граждан предназначен для раскрытия информации о бюджете в простой и доступной для граждан форме.  </a:t>
            </a:r>
          </a:p>
          <a:p>
            <a:pPr algn="just">
              <a:buFont typeface="Arial" charset="0"/>
              <a:buChar char="•"/>
            </a:pPr>
            <a:r>
              <a:rPr lang="ru-RU" dirty="0" smtClean="0"/>
              <a:t> Слайды раскрывают основные аспекты бюджетного процесса в муниципальном образовании </a:t>
            </a:r>
            <a:r>
              <a:rPr lang="ru-RU" dirty="0" err="1" smtClean="0"/>
              <a:t>Вырицкое</a:t>
            </a:r>
            <a:r>
              <a:rPr lang="ru-RU" dirty="0" smtClean="0"/>
              <a:t> городское поселение, содержит сведения об основных параметрах бюджета, структуре доходов и расходов местного бюджета.</a:t>
            </a:r>
            <a:endParaRPr lang="ru-RU" dirty="0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214282" y="142852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Основные понятия и термины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14348" y="1857364"/>
            <a:ext cx="7715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Бюджет - </a:t>
            </a:r>
            <a:endParaRPr lang="ru-RU" dirty="0"/>
          </a:p>
        </p:txBody>
      </p:sp>
      <p:pic>
        <p:nvPicPr>
          <p:cNvPr id="7" name="Рисунок 6" descr="bdg_gmr_15.jpg"/>
          <p:cNvPicPr>
            <a:picLocks noChangeAspect="1"/>
          </p:cNvPicPr>
          <p:nvPr/>
        </p:nvPicPr>
        <p:blipFill>
          <a:blip r:embed="rId2"/>
          <a:srcRect t="15584"/>
          <a:stretch>
            <a:fillRect/>
          </a:stretch>
        </p:blipFill>
        <p:spPr>
          <a:xfrm>
            <a:off x="472359" y="1500174"/>
            <a:ext cx="8094161" cy="464347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Основные понятия и термины</a:t>
            </a:r>
            <a:endParaRPr lang="ru-RU" sz="3200" dirty="0"/>
          </a:p>
        </p:txBody>
      </p:sp>
      <p:pic>
        <p:nvPicPr>
          <p:cNvPr id="3" name="Рисунок 2" descr="bdg_gmr_16.jpg"/>
          <p:cNvPicPr>
            <a:picLocks noChangeAspect="1"/>
          </p:cNvPicPr>
          <p:nvPr/>
        </p:nvPicPr>
        <p:blipFill>
          <a:blip r:embed="rId2"/>
          <a:srcRect t="15957"/>
          <a:stretch>
            <a:fillRect/>
          </a:stretch>
        </p:blipFill>
        <p:spPr>
          <a:xfrm>
            <a:off x="500034" y="1714488"/>
            <a:ext cx="8215370" cy="464347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_byudzhet_dlya_grazhdan___2020-2022gg_broshyura-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500042"/>
            <a:ext cx="7429552" cy="585791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dg_vvod_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642918"/>
            <a:ext cx="7643866" cy="578647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dg_vvod_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571480"/>
            <a:ext cx="7572428" cy="557216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</a:t>
            </a:r>
            <a:r>
              <a:rPr lang="ru-RU" sz="3600" dirty="0" smtClean="0"/>
              <a:t>Виды бюджетной финансовой помощи</a:t>
            </a: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500034" y="1785926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Равнобедренный треугольник 3"/>
          <p:cNvSpPr/>
          <p:nvPr/>
        </p:nvSpPr>
        <p:spPr>
          <a:xfrm>
            <a:off x="714348" y="428604"/>
            <a:ext cx="571504" cy="5715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300</TotalTime>
  <Words>1798</Words>
  <PresentationFormat>Экран (4:3)</PresentationFormat>
  <Paragraphs>338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Яркая</vt:lpstr>
      <vt:lpstr>ИСПОЛНЕНИЕ БЮДЖЕТА ВЫРИЦКОГО ГОРОДСКОГО ПОСЕЛЕНИЯ</vt:lpstr>
      <vt:lpstr>ВЫРИЦКОЕ ГОРОДСКОЕ ПОСЕЛЕНИЕ</vt:lpstr>
      <vt:lpstr>Слайд 3</vt:lpstr>
      <vt:lpstr>Основные понятия и термины</vt:lpstr>
      <vt:lpstr>Основные понятия и термины</vt:lpstr>
      <vt:lpstr>Слайд 6</vt:lpstr>
      <vt:lpstr>Слайд 7</vt:lpstr>
      <vt:lpstr>Слайд 8</vt:lpstr>
      <vt:lpstr>    Виды бюджетной финансовой помощи</vt:lpstr>
      <vt:lpstr>     Доходы бюджета      </vt:lpstr>
      <vt:lpstr>      Исполнение Доходов бюджета Вырицкого городского                     поселения в 2021 году (тыс.руб.)</vt:lpstr>
      <vt:lpstr>Слайд 12</vt:lpstr>
      <vt:lpstr>      Исполнение Расходов бюджета Вырицкого городского                     поселения в 2021 году (тыс.руб.)</vt:lpstr>
      <vt:lpstr>Муниципальная программа «Социально-экономическое развитие муниципального образования Вырицкое городское поселение Гатчинского муниципального района Ленинградской области на 2021год плановый период 2022 и 2023 годов». (тыс.руб.) Исполнение в 2021 году.</vt:lpstr>
      <vt:lpstr>Общественно-значимые мероприятия выполненные в 2021 году за счет средств бюджета Вырицкого городского поселения, бюджета Гатчинского муниципального района и бюджета Ленинградской области.</vt:lpstr>
      <vt:lpstr>Общественно-значимые мероприятия выполненные в 2021 году за счет средств бюджета Вырицкого городского поселения, бюджета Гатчинского муниципального района и бюджета Ленинградской области.</vt:lpstr>
      <vt:lpstr>Общественно-значимые мероприятия выполненные в 2021 году за счет средств бюджета Вырицкого городского поселения, бюджета Гатчинского муниципального района и бюджета Ленинградской области.</vt:lpstr>
      <vt:lpstr>Общественно-значимые мероприятия выполненные в 2021 году за счет средств бюджета Вырицкого городского поселения, бюджета Гатчинского муниципального района и бюджета Ленинградской области.</vt:lpstr>
      <vt:lpstr>Общественно-значимые мероприятия выполненные в 2021 году за счет средств бюджета Вырицкого городского поселения, бюджета Гатчинского муниципального района и бюджета Ленинградской области.</vt:lpstr>
      <vt:lpstr>Общественно-значимые мероприятия выполненные в 2021 году за счет средств бюджета Вырицкого городского поселения, бюджета Гатчинского муниципального района и бюджета Ленинградской области.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Владелец</dc:creator>
  <cp:lastModifiedBy>Владелец</cp:lastModifiedBy>
  <cp:revision>39</cp:revision>
  <dcterms:created xsi:type="dcterms:W3CDTF">2021-08-26T14:42:04Z</dcterms:created>
  <dcterms:modified xsi:type="dcterms:W3CDTF">2022-04-12T12:20:09Z</dcterms:modified>
</cp:coreProperties>
</file>